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71" r:id="rId4"/>
    <p:sldId id="280" r:id="rId5"/>
    <p:sldId id="258" r:id="rId6"/>
    <p:sldId id="270" r:id="rId7"/>
    <p:sldId id="276" r:id="rId8"/>
    <p:sldId id="277" r:id="rId9"/>
    <p:sldId id="262" r:id="rId10"/>
    <p:sldId id="278" r:id="rId11"/>
    <p:sldId id="281" r:id="rId12"/>
    <p:sldId id="282" r:id="rId13"/>
    <p:sldId id="283" r:id="rId14"/>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147" autoAdjust="0"/>
    <p:restoredTop sz="94660"/>
  </p:normalViewPr>
  <p:slideViewPr>
    <p:cSldViewPr>
      <p:cViewPr>
        <p:scale>
          <a:sx n="75" d="100"/>
          <a:sy n="75" d="100"/>
        </p:scale>
        <p:origin x="-1254" y="-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F6D6EDC-7E7A-46D9-8066-677155B3E047}"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it-IT"/>
        </a:p>
      </dgm:t>
    </dgm:pt>
    <dgm:pt modelId="{B2BFCD22-33B4-4D61-B16A-E30E74A82761}">
      <dgm:prSet phldrT="[Testo]"/>
      <dgm:spPr/>
      <dgm:t>
        <a:bodyPr/>
        <a:lstStyle/>
        <a:p>
          <a:r>
            <a:rPr lang="it-IT" b="1" dirty="0" smtClean="0"/>
            <a:t>Disseminazione</a:t>
          </a:r>
          <a:endParaRPr lang="it-IT" dirty="0"/>
        </a:p>
      </dgm:t>
    </dgm:pt>
    <dgm:pt modelId="{FFF13F76-D2EA-464A-AD30-D2EAA997C2A6}" type="parTrans" cxnId="{41329435-5E5C-48A0-894F-21117C597813}">
      <dgm:prSet/>
      <dgm:spPr/>
      <dgm:t>
        <a:bodyPr/>
        <a:lstStyle/>
        <a:p>
          <a:endParaRPr lang="it-IT"/>
        </a:p>
      </dgm:t>
    </dgm:pt>
    <dgm:pt modelId="{BDBDE6B2-2821-4A70-B354-C9F252E6D8E9}" type="sibTrans" cxnId="{41329435-5E5C-48A0-894F-21117C597813}">
      <dgm:prSet/>
      <dgm:spPr/>
      <dgm:t>
        <a:bodyPr/>
        <a:lstStyle/>
        <a:p>
          <a:endParaRPr lang="it-IT"/>
        </a:p>
      </dgm:t>
    </dgm:pt>
    <dgm:pt modelId="{95B40BB3-AF2E-4EC2-954E-6A4D49FEE686}">
      <dgm:prSet phldrT="[Testo]"/>
      <dgm:spPr/>
      <dgm:t>
        <a:bodyPr/>
        <a:lstStyle/>
        <a:p>
          <a:r>
            <a:rPr lang="it-IT" b="1" dirty="0" smtClean="0"/>
            <a:t>Sito WEB sezione PON dell’ Istituto</a:t>
          </a:r>
          <a:endParaRPr lang="it-IT" dirty="0"/>
        </a:p>
      </dgm:t>
    </dgm:pt>
    <dgm:pt modelId="{F43D2738-81B5-400D-8B81-CE89606D9FA7}" type="parTrans" cxnId="{225A1A6E-D2F2-4040-9F11-5A0483871F84}">
      <dgm:prSet/>
      <dgm:spPr/>
      <dgm:t>
        <a:bodyPr/>
        <a:lstStyle/>
        <a:p>
          <a:endParaRPr lang="it-IT"/>
        </a:p>
      </dgm:t>
    </dgm:pt>
    <dgm:pt modelId="{8A850A78-EA55-431D-A888-E9425BCC53B6}" type="sibTrans" cxnId="{225A1A6E-D2F2-4040-9F11-5A0483871F84}">
      <dgm:prSet/>
      <dgm:spPr/>
      <dgm:t>
        <a:bodyPr/>
        <a:lstStyle/>
        <a:p>
          <a:endParaRPr lang="it-IT"/>
        </a:p>
      </dgm:t>
    </dgm:pt>
    <dgm:pt modelId="{B314154A-64D7-40B0-96D6-DA10E9088270}">
      <dgm:prSet phldrT="[Testo]"/>
      <dgm:spPr/>
      <dgm:t>
        <a:bodyPr/>
        <a:lstStyle/>
        <a:p>
          <a:r>
            <a:rPr lang="it-IT" b="1" dirty="0" err="1" smtClean="0"/>
            <a:t>Facebook</a:t>
          </a:r>
          <a:endParaRPr lang="it-IT" b="1" dirty="0"/>
        </a:p>
      </dgm:t>
    </dgm:pt>
    <dgm:pt modelId="{284288E9-1597-441F-9B15-CAA357B1ACD3}" type="parTrans" cxnId="{ED2A02E6-5EF5-4840-B091-30731DE6CA94}">
      <dgm:prSet/>
      <dgm:spPr/>
      <dgm:t>
        <a:bodyPr/>
        <a:lstStyle/>
        <a:p>
          <a:endParaRPr lang="it-IT"/>
        </a:p>
      </dgm:t>
    </dgm:pt>
    <dgm:pt modelId="{0790BEE2-84C6-4545-B935-9DDFB39F3FCB}" type="sibTrans" cxnId="{ED2A02E6-5EF5-4840-B091-30731DE6CA94}">
      <dgm:prSet/>
      <dgm:spPr/>
      <dgm:t>
        <a:bodyPr/>
        <a:lstStyle/>
        <a:p>
          <a:endParaRPr lang="it-IT"/>
        </a:p>
      </dgm:t>
    </dgm:pt>
    <dgm:pt modelId="{166A8CFE-1D8A-4800-887A-3DFA7A27A5E1}">
      <dgm:prSet phldrT="[Testo]"/>
      <dgm:spPr/>
      <dgm:t>
        <a:bodyPr/>
        <a:lstStyle/>
        <a:p>
          <a:r>
            <a:rPr lang="it-IT" b="1" dirty="0" smtClean="0"/>
            <a:t>Video ‘ </a:t>
          </a:r>
          <a:r>
            <a:rPr lang="it-IT" b="1" dirty="0" err="1" smtClean="0"/>
            <a:t>Storytelling</a:t>
          </a:r>
          <a:r>
            <a:rPr lang="it-IT" b="1" dirty="0" smtClean="0"/>
            <a:t>’ Call for </a:t>
          </a:r>
          <a:r>
            <a:rPr lang="it-IT" b="1" dirty="0" err="1" smtClean="0"/>
            <a:t>Projec</a:t>
          </a:r>
          <a:r>
            <a:rPr lang="it-IT" b="1" dirty="0" smtClean="0"/>
            <a:t>- </a:t>
          </a:r>
          <a:r>
            <a:rPr lang="it-IT" b="0" dirty="0" smtClean="0"/>
            <a:t>prot.6332 del 12/07/2018</a:t>
          </a:r>
          <a:endParaRPr lang="it-IT" dirty="0"/>
        </a:p>
      </dgm:t>
    </dgm:pt>
    <dgm:pt modelId="{A5CBFBE1-7C52-49E4-8775-FD2613A86D2E}" type="parTrans" cxnId="{CD9A033C-9D9C-44E3-AC70-EDB8403D298D}">
      <dgm:prSet/>
      <dgm:spPr/>
      <dgm:t>
        <a:bodyPr/>
        <a:lstStyle/>
        <a:p>
          <a:endParaRPr lang="it-IT"/>
        </a:p>
      </dgm:t>
    </dgm:pt>
    <dgm:pt modelId="{449EBE59-C21A-4017-97DE-8FE77FA0DE46}" type="sibTrans" cxnId="{CD9A033C-9D9C-44E3-AC70-EDB8403D298D}">
      <dgm:prSet/>
      <dgm:spPr/>
      <dgm:t>
        <a:bodyPr/>
        <a:lstStyle/>
        <a:p>
          <a:endParaRPr lang="it-IT"/>
        </a:p>
      </dgm:t>
    </dgm:pt>
    <dgm:pt modelId="{760FF72A-C5FB-434A-BDD9-98785ADBD68E}">
      <dgm:prSet phldrT="[Testo]"/>
      <dgm:spPr/>
      <dgm:t>
        <a:bodyPr/>
        <a:lstStyle/>
        <a:p>
          <a:r>
            <a:rPr lang="it-IT" b="1" dirty="0" smtClean="0"/>
            <a:t>Evento finale </a:t>
          </a:r>
          <a:endParaRPr lang="it-IT" dirty="0"/>
        </a:p>
      </dgm:t>
    </dgm:pt>
    <dgm:pt modelId="{F9134DE4-3232-43F3-A968-10227A23A307}" type="parTrans" cxnId="{CCA51246-1D13-4420-BECD-31B837341394}">
      <dgm:prSet/>
      <dgm:spPr/>
      <dgm:t>
        <a:bodyPr/>
        <a:lstStyle/>
        <a:p>
          <a:endParaRPr lang="it-IT"/>
        </a:p>
      </dgm:t>
    </dgm:pt>
    <dgm:pt modelId="{D33B5CB1-55A0-42F0-B839-AD02342B0CE2}" type="sibTrans" cxnId="{CCA51246-1D13-4420-BECD-31B837341394}">
      <dgm:prSet/>
      <dgm:spPr/>
      <dgm:t>
        <a:bodyPr/>
        <a:lstStyle/>
        <a:p>
          <a:endParaRPr lang="it-IT"/>
        </a:p>
      </dgm:t>
    </dgm:pt>
    <dgm:pt modelId="{A9694E5D-F526-43A7-B67D-5FDB8DC43B6A}">
      <dgm:prSet phldrT="[Testo]"/>
      <dgm:spPr/>
      <dgm:t>
        <a:bodyPr/>
        <a:lstStyle/>
        <a:p>
          <a:r>
            <a:rPr lang="it-IT" b="1" dirty="0" smtClean="0"/>
            <a:t>Scalabilità  del percorso con  inserimento PTOF</a:t>
          </a:r>
          <a:endParaRPr lang="it-IT" dirty="0"/>
        </a:p>
      </dgm:t>
    </dgm:pt>
    <dgm:pt modelId="{EB679B7A-BC22-4B15-A29A-7166334271E6}" type="parTrans" cxnId="{F321FD7E-43AC-4CC8-8E59-F0114F3E3BED}">
      <dgm:prSet/>
      <dgm:spPr/>
      <dgm:t>
        <a:bodyPr/>
        <a:lstStyle/>
        <a:p>
          <a:endParaRPr lang="it-IT"/>
        </a:p>
      </dgm:t>
    </dgm:pt>
    <dgm:pt modelId="{B75C4992-8A10-450B-B684-3CA592DC0D46}" type="sibTrans" cxnId="{F321FD7E-43AC-4CC8-8E59-F0114F3E3BED}">
      <dgm:prSet/>
      <dgm:spPr/>
      <dgm:t>
        <a:bodyPr/>
        <a:lstStyle/>
        <a:p>
          <a:endParaRPr lang="it-IT"/>
        </a:p>
      </dgm:t>
    </dgm:pt>
    <dgm:pt modelId="{593486C4-18AF-48F2-91E6-AD05B0342220}">
      <dgm:prSet phldrT="[Testo]"/>
      <dgm:spPr/>
      <dgm:t>
        <a:bodyPr/>
        <a:lstStyle/>
        <a:p>
          <a:r>
            <a:rPr lang="it-IT" b="1" dirty="0" smtClean="0"/>
            <a:t>Replicabilità Cartella dell’ esperienza ASL sul sito della scuola in sezione PON</a:t>
          </a:r>
          <a:endParaRPr lang="it-IT" dirty="0"/>
        </a:p>
      </dgm:t>
    </dgm:pt>
    <dgm:pt modelId="{1726BD61-CB15-483D-878D-8E6CFC408B17}" type="parTrans" cxnId="{6C739158-3E97-451B-91E2-FA29E3BB2E97}">
      <dgm:prSet/>
      <dgm:spPr/>
      <dgm:t>
        <a:bodyPr/>
        <a:lstStyle/>
        <a:p>
          <a:endParaRPr lang="it-IT"/>
        </a:p>
      </dgm:t>
    </dgm:pt>
    <dgm:pt modelId="{67800A65-0245-4991-B36A-6C856ACF3A8E}" type="sibTrans" cxnId="{6C739158-3E97-451B-91E2-FA29E3BB2E97}">
      <dgm:prSet/>
      <dgm:spPr/>
      <dgm:t>
        <a:bodyPr/>
        <a:lstStyle/>
        <a:p>
          <a:endParaRPr lang="it-IT"/>
        </a:p>
      </dgm:t>
    </dgm:pt>
    <dgm:pt modelId="{2BF6ED8A-18E6-4B9F-9EA4-843294736F1B}" type="pres">
      <dgm:prSet presAssocID="{2F6D6EDC-7E7A-46D9-8066-677155B3E047}" presName="diagram" presStyleCnt="0">
        <dgm:presLayoutVars>
          <dgm:dir/>
          <dgm:resizeHandles val="exact"/>
        </dgm:presLayoutVars>
      </dgm:prSet>
      <dgm:spPr/>
      <dgm:t>
        <a:bodyPr/>
        <a:lstStyle/>
        <a:p>
          <a:endParaRPr lang="it-IT"/>
        </a:p>
      </dgm:t>
    </dgm:pt>
    <dgm:pt modelId="{7D0DFF07-8559-4F12-9206-AB9024CC97CE}" type="pres">
      <dgm:prSet presAssocID="{B2BFCD22-33B4-4D61-B16A-E30E74A82761}" presName="node" presStyleLbl="node1" presStyleIdx="0" presStyleCnt="7">
        <dgm:presLayoutVars>
          <dgm:bulletEnabled val="1"/>
        </dgm:presLayoutVars>
      </dgm:prSet>
      <dgm:spPr/>
      <dgm:t>
        <a:bodyPr/>
        <a:lstStyle/>
        <a:p>
          <a:endParaRPr lang="it-IT"/>
        </a:p>
      </dgm:t>
    </dgm:pt>
    <dgm:pt modelId="{D87118F2-DABA-4D17-8FC7-A188998D327B}" type="pres">
      <dgm:prSet presAssocID="{BDBDE6B2-2821-4A70-B354-C9F252E6D8E9}" presName="sibTrans" presStyleCnt="0"/>
      <dgm:spPr/>
    </dgm:pt>
    <dgm:pt modelId="{E182EF76-93F7-4AF6-8A9D-5DDAB083964B}" type="pres">
      <dgm:prSet presAssocID="{A9694E5D-F526-43A7-B67D-5FDB8DC43B6A}" presName="node" presStyleLbl="node1" presStyleIdx="1" presStyleCnt="7">
        <dgm:presLayoutVars>
          <dgm:bulletEnabled val="1"/>
        </dgm:presLayoutVars>
      </dgm:prSet>
      <dgm:spPr/>
      <dgm:t>
        <a:bodyPr/>
        <a:lstStyle/>
        <a:p>
          <a:endParaRPr lang="it-IT"/>
        </a:p>
      </dgm:t>
    </dgm:pt>
    <dgm:pt modelId="{E3790762-6CD8-4559-B32B-B31B378DFD7E}" type="pres">
      <dgm:prSet presAssocID="{B75C4992-8A10-450B-B684-3CA592DC0D46}" presName="sibTrans" presStyleCnt="0"/>
      <dgm:spPr/>
    </dgm:pt>
    <dgm:pt modelId="{29D1A128-E856-4E05-B6CB-8AF179E0F398}" type="pres">
      <dgm:prSet presAssocID="{95B40BB3-AF2E-4EC2-954E-6A4D49FEE686}" presName="node" presStyleLbl="node1" presStyleIdx="2" presStyleCnt="7">
        <dgm:presLayoutVars>
          <dgm:bulletEnabled val="1"/>
        </dgm:presLayoutVars>
      </dgm:prSet>
      <dgm:spPr/>
      <dgm:t>
        <a:bodyPr/>
        <a:lstStyle/>
        <a:p>
          <a:endParaRPr lang="it-IT"/>
        </a:p>
      </dgm:t>
    </dgm:pt>
    <dgm:pt modelId="{DE7C54D1-BA2B-4FFD-88D7-3FC7D4C5B54E}" type="pres">
      <dgm:prSet presAssocID="{8A850A78-EA55-431D-A888-E9425BCC53B6}" presName="sibTrans" presStyleCnt="0"/>
      <dgm:spPr/>
    </dgm:pt>
    <dgm:pt modelId="{F0E8CBC3-1AC2-410F-B333-20A44C9194D5}" type="pres">
      <dgm:prSet presAssocID="{B314154A-64D7-40B0-96D6-DA10E9088270}" presName="node" presStyleLbl="node1" presStyleIdx="3" presStyleCnt="7">
        <dgm:presLayoutVars>
          <dgm:bulletEnabled val="1"/>
        </dgm:presLayoutVars>
      </dgm:prSet>
      <dgm:spPr/>
      <dgm:t>
        <a:bodyPr/>
        <a:lstStyle/>
        <a:p>
          <a:endParaRPr lang="it-IT"/>
        </a:p>
      </dgm:t>
    </dgm:pt>
    <dgm:pt modelId="{025D8A40-87F5-4A04-9316-A7DEC5D07024}" type="pres">
      <dgm:prSet presAssocID="{0790BEE2-84C6-4545-B935-9DDFB39F3FCB}" presName="sibTrans" presStyleCnt="0"/>
      <dgm:spPr/>
    </dgm:pt>
    <dgm:pt modelId="{DC1F3C06-3C2E-4DB2-B6C6-B98ADCFCC232}" type="pres">
      <dgm:prSet presAssocID="{166A8CFE-1D8A-4800-887A-3DFA7A27A5E1}" presName="node" presStyleLbl="node1" presStyleIdx="4" presStyleCnt="7">
        <dgm:presLayoutVars>
          <dgm:bulletEnabled val="1"/>
        </dgm:presLayoutVars>
      </dgm:prSet>
      <dgm:spPr/>
      <dgm:t>
        <a:bodyPr/>
        <a:lstStyle/>
        <a:p>
          <a:endParaRPr lang="it-IT"/>
        </a:p>
      </dgm:t>
    </dgm:pt>
    <dgm:pt modelId="{6821EBF1-42ED-4EFF-82D8-3420D4E624AE}" type="pres">
      <dgm:prSet presAssocID="{449EBE59-C21A-4017-97DE-8FE77FA0DE46}" presName="sibTrans" presStyleCnt="0"/>
      <dgm:spPr/>
    </dgm:pt>
    <dgm:pt modelId="{B5C7332E-84BC-4084-B20B-FA2BCE03A6E1}" type="pres">
      <dgm:prSet presAssocID="{760FF72A-C5FB-434A-BDD9-98785ADBD68E}" presName="node" presStyleLbl="node1" presStyleIdx="5" presStyleCnt="7">
        <dgm:presLayoutVars>
          <dgm:bulletEnabled val="1"/>
        </dgm:presLayoutVars>
      </dgm:prSet>
      <dgm:spPr/>
      <dgm:t>
        <a:bodyPr/>
        <a:lstStyle/>
        <a:p>
          <a:endParaRPr lang="it-IT"/>
        </a:p>
      </dgm:t>
    </dgm:pt>
    <dgm:pt modelId="{8582C104-AEB5-4323-A6B7-5E6A0ED304DE}" type="pres">
      <dgm:prSet presAssocID="{D33B5CB1-55A0-42F0-B839-AD02342B0CE2}" presName="sibTrans" presStyleCnt="0"/>
      <dgm:spPr/>
    </dgm:pt>
    <dgm:pt modelId="{913E9F5D-ECD4-42A9-98ED-3FC0862625E8}" type="pres">
      <dgm:prSet presAssocID="{593486C4-18AF-48F2-91E6-AD05B0342220}" presName="node" presStyleLbl="node1" presStyleIdx="6" presStyleCnt="7">
        <dgm:presLayoutVars>
          <dgm:bulletEnabled val="1"/>
        </dgm:presLayoutVars>
      </dgm:prSet>
      <dgm:spPr/>
      <dgm:t>
        <a:bodyPr/>
        <a:lstStyle/>
        <a:p>
          <a:endParaRPr lang="it-IT"/>
        </a:p>
      </dgm:t>
    </dgm:pt>
  </dgm:ptLst>
  <dgm:cxnLst>
    <dgm:cxn modelId="{F321FD7E-43AC-4CC8-8E59-F0114F3E3BED}" srcId="{2F6D6EDC-7E7A-46D9-8066-677155B3E047}" destId="{A9694E5D-F526-43A7-B67D-5FDB8DC43B6A}" srcOrd="1" destOrd="0" parTransId="{EB679B7A-BC22-4B15-A29A-7166334271E6}" sibTransId="{B75C4992-8A10-450B-B684-3CA592DC0D46}"/>
    <dgm:cxn modelId="{ED2A02E6-5EF5-4840-B091-30731DE6CA94}" srcId="{2F6D6EDC-7E7A-46D9-8066-677155B3E047}" destId="{B314154A-64D7-40B0-96D6-DA10E9088270}" srcOrd="3" destOrd="0" parTransId="{284288E9-1597-441F-9B15-CAA357B1ACD3}" sibTransId="{0790BEE2-84C6-4545-B935-9DDFB39F3FCB}"/>
    <dgm:cxn modelId="{1143AC5A-F95F-47B4-81D8-194161922CB0}" type="presOf" srcId="{B314154A-64D7-40B0-96D6-DA10E9088270}" destId="{F0E8CBC3-1AC2-410F-B333-20A44C9194D5}" srcOrd="0" destOrd="0" presId="urn:microsoft.com/office/officeart/2005/8/layout/default"/>
    <dgm:cxn modelId="{CCA51246-1D13-4420-BECD-31B837341394}" srcId="{2F6D6EDC-7E7A-46D9-8066-677155B3E047}" destId="{760FF72A-C5FB-434A-BDD9-98785ADBD68E}" srcOrd="5" destOrd="0" parTransId="{F9134DE4-3232-43F3-A968-10227A23A307}" sibTransId="{D33B5CB1-55A0-42F0-B839-AD02342B0CE2}"/>
    <dgm:cxn modelId="{7EF5EAD3-4978-44FE-B8C6-9BDAFD4F0146}" type="presOf" srcId="{2F6D6EDC-7E7A-46D9-8066-677155B3E047}" destId="{2BF6ED8A-18E6-4B9F-9EA4-843294736F1B}" srcOrd="0" destOrd="0" presId="urn:microsoft.com/office/officeart/2005/8/layout/default"/>
    <dgm:cxn modelId="{E9947363-649B-433C-9720-8BF41934DAC4}" type="presOf" srcId="{593486C4-18AF-48F2-91E6-AD05B0342220}" destId="{913E9F5D-ECD4-42A9-98ED-3FC0862625E8}" srcOrd="0" destOrd="0" presId="urn:microsoft.com/office/officeart/2005/8/layout/default"/>
    <dgm:cxn modelId="{225A1A6E-D2F2-4040-9F11-5A0483871F84}" srcId="{2F6D6EDC-7E7A-46D9-8066-677155B3E047}" destId="{95B40BB3-AF2E-4EC2-954E-6A4D49FEE686}" srcOrd="2" destOrd="0" parTransId="{F43D2738-81B5-400D-8B81-CE89606D9FA7}" sibTransId="{8A850A78-EA55-431D-A888-E9425BCC53B6}"/>
    <dgm:cxn modelId="{CDA03129-4C92-4AD1-B6CD-3AB5AFF935F1}" type="presOf" srcId="{166A8CFE-1D8A-4800-887A-3DFA7A27A5E1}" destId="{DC1F3C06-3C2E-4DB2-B6C6-B98ADCFCC232}" srcOrd="0" destOrd="0" presId="urn:microsoft.com/office/officeart/2005/8/layout/default"/>
    <dgm:cxn modelId="{CD9A033C-9D9C-44E3-AC70-EDB8403D298D}" srcId="{2F6D6EDC-7E7A-46D9-8066-677155B3E047}" destId="{166A8CFE-1D8A-4800-887A-3DFA7A27A5E1}" srcOrd="4" destOrd="0" parTransId="{A5CBFBE1-7C52-49E4-8775-FD2613A86D2E}" sibTransId="{449EBE59-C21A-4017-97DE-8FE77FA0DE46}"/>
    <dgm:cxn modelId="{D110C27B-C30D-4827-82FB-18DC4DC4AD60}" type="presOf" srcId="{760FF72A-C5FB-434A-BDD9-98785ADBD68E}" destId="{B5C7332E-84BC-4084-B20B-FA2BCE03A6E1}" srcOrd="0" destOrd="0" presId="urn:microsoft.com/office/officeart/2005/8/layout/default"/>
    <dgm:cxn modelId="{D116B19B-B7D1-44A5-8135-5D3B6D42E116}" type="presOf" srcId="{95B40BB3-AF2E-4EC2-954E-6A4D49FEE686}" destId="{29D1A128-E856-4E05-B6CB-8AF179E0F398}" srcOrd="0" destOrd="0" presId="urn:microsoft.com/office/officeart/2005/8/layout/default"/>
    <dgm:cxn modelId="{A09477DF-944D-4E03-AB78-F46075EDAECB}" type="presOf" srcId="{B2BFCD22-33B4-4D61-B16A-E30E74A82761}" destId="{7D0DFF07-8559-4F12-9206-AB9024CC97CE}" srcOrd="0" destOrd="0" presId="urn:microsoft.com/office/officeart/2005/8/layout/default"/>
    <dgm:cxn modelId="{B52958C9-FBC7-4676-B1C2-F90D6F552163}" type="presOf" srcId="{A9694E5D-F526-43A7-B67D-5FDB8DC43B6A}" destId="{E182EF76-93F7-4AF6-8A9D-5DDAB083964B}" srcOrd="0" destOrd="0" presId="urn:microsoft.com/office/officeart/2005/8/layout/default"/>
    <dgm:cxn modelId="{41329435-5E5C-48A0-894F-21117C597813}" srcId="{2F6D6EDC-7E7A-46D9-8066-677155B3E047}" destId="{B2BFCD22-33B4-4D61-B16A-E30E74A82761}" srcOrd="0" destOrd="0" parTransId="{FFF13F76-D2EA-464A-AD30-D2EAA997C2A6}" sibTransId="{BDBDE6B2-2821-4A70-B354-C9F252E6D8E9}"/>
    <dgm:cxn modelId="{6C739158-3E97-451B-91E2-FA29E3BB2E97}" srcId="{2F6D6EDC-7E7A-46D9-8066-677155B3E047}" destId="{593486C4-18AF-48F2-91E6-AD05B0342220}" srcOrd="6" destOrd="0" parTransId="{1726BD61-CB15-483D-878D-8E6CFC408B17}" sibTransId="{67800A65-0245-4991-B36A-6C856ACF3A8E}"/>
    <dgm:cxn modelId="{374F64B3-32A9-4FC1-AEF1-CB416C5937FD}" type="presParOf" srcId="{2BF6ED8A-18E6-4B9F-9EA4-843294736F1B}" destId="{7D0DFF07-8559-4F12-9206-AB9024CC97CE}" srcOrd="0" destOrd="0" presId="urn:microsoft.com/office/officeart/2005/8/layout/default"/>
    <dgm:cxn modelId="{D6F6B5B1-F694-429C-B104-DB9579690EAD}" type="presParOf" srcId="{2BF6ED8A-18E6-4B9F-9EA4-843294736F1B}" destId="{D87118F2-DABA-4D17-8FC7-A188998D327B}" srcOrd="1" destOrd="0" presId="urn:microsoft.com/office/officeart/2005/8/layout/default"/>
    <dgm:cxn modelId="{F277BE75-ACD0-47F5-925F-96A97C1796FE}" type="presParOf" srcId="{2BF6ED8A-18E6-4B9F-9EA4-843294736F1B}" destId="{E182EF76-93F7-4AF6-8A9D-5DDAB083964B}" srcOrd="2" destOrd="0" presId="urn:microsoft.com/office/officeart/2005/8/layout/default"/>
    <dgm:cxn modelId="{C2238E94-E681-4D44-BF11-5E16A30DDF23}" type="presParOf" srcId="{2BF6ED8A-18E6-4B9F-9EA4-843294736F1B}" destId="{E3790762-6CD8-4559-B32B-B31B378DFD7E}" srcOrd="3" destOrd="0" presId="urn:microsoft.com/office/officeart/2005/8/layout/default"/>
    <dgm:cxn modelId="{942965B6-8919-41D2-AFE5-3EEECAB1F70C}" type="presParOf" srcId="{2BF6ED8A-18E6-4B9F-9EA4-843294736F1B}" destId="{29D1A128-E856-4E05-B6CB-8AF179E0F398}" srcOrd="4" destOrd="0" presId="urn:microsoft.com/office/officeart/2005/8/layout/default"/>
    <dgm:cxn modelId="{D67FF792-0BBD-4CBA-B1A9-7AF91004B0E1}" type="presParOf" srcId="{2BF6ED8A-18E6-4B9F-9EA4-843294736F1B}" destId="{DE7C54D1-BA2B-4FFD-88D7-3FC7D4C5B54E}" srcOrd="5" destOrd="0" presId="urn:microsoft.com/office/officeart/2005/8/layout/default"/>
    <dgm:cxn modelId="{92CA79E9-C353-4937-9F16-07D9BDF16C38}" type="presParOf" srcId="{2BF6ED8A-18E6-4B9F-9EA4-843294736F1B}" destId="{F0E8CBC3-1AC2-410F-B333-20A44C9194D5}" srcOrd="6" destOrd="0" presId="urn:microsoft.com/office/officeart/2005/8/layout/default"/>
    <dgm:cxn modelId="{F8288185-5C84-41AA-AAD1-08AB75029FF0}" type="presParOf" srcId="{2BF6ED8A-18E6-4B9F-9EA4-843294736F1B}" destId="{025D8A40-87F5-4A04-9316-A7DEC5D07024}" srcOrd="7" destOrd="0" presId="urn:microsoft.com/office/officeart/2005/8/layout/default"/>
    <dgm:cxn modelId="{F89AD1AB-181A-4C7A-AF08-94C9A5FBC98A}" type="presParOf" srcId="{2BF6ED8A-18E6-4B9F-9EA4-843294736F1B}" destId="{DC1F3C06-3C2E-4DB2-B6C6-B98ADCFCC232}" srcOrd="8" destOrd="0" presId="urn:microsoft.com/office/officeart/2005/8/layout/default"/>
    <dgm:cxn modelId="{F2B18824-09B8-44B0-8957-EB753A96293A}" type="presParOf" srcId="{2BF6ED8A-18E6-4B9F-9EA4-843294736F1B}" destId="{6821EBF1-42ED-4EFF-82D8-3420D4E624AE}" srcOrd="9" destOrd="0" presId="urn:microsoft.com/office/officeart/2005/8/layout/default"/>
    <dgm:cxn modelId="{022D82FC-3743-4745-A415-F170FE5F53EE}" type="presParOf" srcId="{2BF6ED8A-18E6-4B9F-9EA4-843294736F1B}" destId="{B5C7332E-84BC-4084-B20B-FA2BCE03A6E1}" srcOrd="10" destOrd="0" presId="urn:microsoft.com/office/officeart/2005/8/layout/default"/>
    <dgm:cxn modelId="{A4C22FAD-9E90-43DA-B003-9D92DB574C85}" type="presParOf" srcId="{2BF6ED8A-18E6-4B9F-9EA4-843294736F1B}" destId="{8582C104-AEB5-4323-A6B7-5E6A0ED304DE}" srcOrd="11" destOrd="0" presId="urn:microsoft.com/office/officeart/2005/8/layout/default"/>
    <dgm:cxn modelId="{B20C33D1-AA40-4D49-AF48-480B70DD882B}" type="presParOf" srcId="{2BF6ED8A-18E6-4B9F-9EA4-843294736F1B}" destId="{913E9F5D-ECD4-42A9-98ED-3FC0862625E8}" srcOrd="12"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D0DFF07-8559-4F12-9206-AB9024CC97CE}">
      <dsp:nvSpPr>
        <dsp:cNvPr id="0" name=""/>
        <dsp:cNvSpPr/>
      </dsp:nvSpPr>
      <dsp:spPr>
        <a:xfrm>
          <a:off x="0" y="127000"/>
          <a:ext cx="1904999" cy="1143000"/>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it-IT" sz="1600" b="1" kern="1200" dirty="0" smtClean="0"/>
            <a:t>Disseminazione</a:t>
          </a:r>
          <a:endParaRPr lang="it-IT" sz="1600" kern="1200" dirty="0"/>
        </a:p>
      </dsp:txBody>
      <dsp:txXfrm>
        <a:off x="0" y="127000"/>
        <a:ext cx="1904999" cy="1143000"/>
      </dsp:txXfrm>
    </dsp:sp>
    <dsp:sp modelId="{E182EF76-93F7-4AF6-8A9D-5DDAB083964B}">
      <dsp:nvSpPr>
        <dsp:cNvPr id="0" name=""/>
        <dsp:cNvSpPr/>
      </dsp:nvSpPr>
      <dsp:spPr>
        <a:xfrm>
          <a:off x="2095500" y="127000"/>
          <a:ext cx="1904999" cy="1143000"/>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it-IT" sz="1600" b="1" kern="1200" dirty="0" smtClean="0"/>
            <a:t>Scalabilità  del percorso con  inserimento PTOF</a:t>
          </a:r>
          <a:endParaRPr lang="it-IT" sz="1600" kern="1200" dirty="0"/>
        </a:p>
      </dsp:txBody>
      <dsp:txXfrm>
        <a:off x="2095500" y="127000"/>
        <a:ext cx="1904999" cy="1143000"/>
      </dsp:txXfrm>
    </dsp:sp>
    <dsp:sp modelId="{29D1A128-E856-4E05-B6CB-8AF179E0F398}">
      <dsp:nvSpPr>
        <dsp:cNvPr id="0" name=""/>
        <dsp:cNvSpPr/>
      </dsp:nvSpPr>
      <dsp:spPr>
        <a:xfrm>
          <a:off x="4191000" y="127000"/>
          <a:ext cx="1904999" cy="1143000"/>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it-IT" sz="1600" b="1" kern="1200" dirty="0" smtClean="0"/>
            <a:t>Sito WEB sezione PON dell’ Istituto</a:t>
          </a:r>
          <a:endParaRPr lang="it-IT" sz="1600" kern="1200" dirty="0"/>
        </a:p>
      </dsp:txBody>
      <dsp:txXfrm>
        <a:off x="4191000" y="127000"/>
        <a:ext cx="1904999" cy="1143000"/>
      </dsp:txXfrm>
    </dsp:sp>
    <dsp:sp modelId="{F0E8CBC3-1AC2-410F-B333-20A44C9194D5}">
      <dsp:nvSpPr>
        <dsp:cNvPr id="0" name=""/>
        <dsp:cNvSpPr/>
      </dsp:nvSpPr>
      <dsp:spPr>
        <a:xfrm>
          <a:off x="0" y="1460500"/>
          <a:ext cx="1904999" cy="1143000"/>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it-IT" sz="1600" b="1" kern="1200" dirty="0" err="1" smtClean="0"/>
            <a:t>Facebook</a:t>
          </a:r>
          <a:endParaRPr lang="it-IT" sz="1600" b="1" kern="1200" dirty="0"/>
        </a:p>
      </dsp:txBody>
      <dsp:txXfrm>
        <a:off x="0" y="1460500"/>
        <a:ext cx="1904999" cy="1143000"/>
      </dsp:txXfrm>
    </dsp:sp>
    <dsp:sp modelId="{DC1F3C06-3C2E-4DB2-B6C6-B98ADCFCC232}">
      <dsp:nvSpPr>
        <dsp:cNvPr id="0" name=""/>
        <dsp:cNvSpPr/>
      </dsp:nvSpPr>
      <dsp:spPr>
        <a:xfrm>
          <a:off x="2095500" y="1460500"/>
          <a:ext cx="1904999" cy="1143000"/>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it-IT" sz="1600" b="1" kern="1200" dirty="0" smtClean="0"/>
            <a:t>Video ‘ </a:t>
          </a:r>
          <a:r>
            <a:rPr lang="it-IT" sz="1600" b="1" kern="1200" dirty="0" err="1" smtClean="0"/>
            <a:t>Storytelling</a:t>
          </a:r>
          <a:r>
            <a:rPr lang="it-IT" sz="1600" b="1" kern="1200" dirty="0" smtClean="0"/>
            <a:t>’ Call for </a:t>
          </a:r>
          <a:r>
            <a:rPr lang="it-IT" sz="1600" b="1" kern="1200" dirty="0" err="1" smtClean="0"/>
            <a:t>Projec</a:t>
          </a:r>
          <a:r>
            <a:rPr lang="it-IT" sz="1600" b="1" kern="1200" dirty="0" smtClean="0"/>
            <a:t>- </a:t>
          </a:r>
          <a:r>
            <a:rPr lang="it-IT" sz="1600" b="0" kern="1200" dirty="0" smtClean="0"/>
            <a:t>prot.6332 del 12/07/2018</a:t>
          </a:r>
          <a:endParaRPr lang="it-IT" sz="1600" kern="1200" dirty="0"/>
        </a:p>
      </dsp:txBody>
      <dsp:txXfrm>
        <a:off x="2095500" y="1460500"/>
        <a:ext cx="1904999" cy="1143000"/>
      </dsp:txXfrm>
    </dsp:sp>
    <dsp:sp modelId="{B5C7332E-84BC-4084-B20B-FA2BCE03A6E1}">
      <dsp:nvSpPr>
        <dsp:cNvPr id="0" name=""/>
        <dsp:cNvSpPr/>
      </dsp:nvSpPr>
      <dsp:spPr>
        <a:xfrm>
          <a:off x="4191000" y="1460500"/>
          <a:ext cx="1904999" cy="1143000"/>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it-IT" sz="1600" b="1" kern="1200" dirty="0" smtClean="0"/>
            <a:t>Evento finale </a:t>
          </a:r>
          <a:endParaRPr lang="it-IT" sz="1600" kern="1200" dirty="0"/>
        </a:p>
      </dsp:txBody>
      <dsp:txXfrm>
        <a:off x="4191000" y="1460500"/>
        <a:ext cx="1904999" cy="1143000"/>
      </dsp:txXfrm>
    </dsp:sp>
    <dsp:sp modelId="{913E9F5D-ECD4-42A9-98ED-3FC0862625E8}">
      <dsp:nvSpPr>
        <dsp:cNvPr id="0" name=""/>
        <dsp:cNvSpPr/>
      </dsp:nvSpPr>
      <dsp:spPr>
        <a:xfrm>
          <a:off x="2095500" y="2793999"/>
          <a:ext cx="1904999" cy="1143000"/>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it-IT" sz="1600" b="1" kern="1200" dirty="0" smtClean="0"/>
            <a:t>Replicabilità Cartella dell’ esperienza ASL sul sito della scuola in sezione PON</a:t>
          </a:r>
          <a:endParaRPr lang="it-IT" sz="1600" kern="1200" dirty="0"/>
        </a:p>
      </dsp:txBody>
      <dsp:txXfrm>
        <a:off x="2095500" y="2793999"/>
        <a:ext cx="1904999" cy="1143000"/>
      </dsp:txXfrm>
    </dsp:sp>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lo stile del titolo</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AE54A144-B9DF-4F2F-B1C7-7537945D35C0}" type="datetimeFigureOut">
              <a:rPr lang="it-IT" smtClean="0"/>
              <a:t>04/03/2019</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FEDCF4B0-6F8E-482B-BFA5-42850A81DBB0}" type="slidenum">
              <a:rPr lang="it-IT" smtClean="0"/>
              <a:t>‹N›</a:t>
            </a:fld>
            <a:endParaRPr lang="it-I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AE54A144-B9DF-4F2F-B1C7-7537945D35C0}" type="datetimeFigureOut">
              <a:rPr lang="it-IT" smtClean="0"/>
              <a:t>04/03/2019</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FEDCF4B0-6F8E-482B-BFA5-42850A81DBB0}" type="slidenum">
              <a:rPr lang="it-IT" smtClean="0"/>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AE54A144-B9DF-4F2F-B1C7-7537945D35C0}" type="datetimeFigureOut">
              <a:rPr lang="it-IT" smtClean="0"/>
              <a:t>04/03/2019</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FEDCF4B0-6F8E-482B-BFA5-42850A81DBB0}" type="slidenum">
              <a:rPr lang="it-IT" smtClean="0"/>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AE54A144-B9DF-4F2F-B1C7-7537945D35C0}" type="datetimeFigureOut">
              <a:rPr lang="it-IT" smtClean="0"/>
              <a:t>04/03/2019</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FEDCF4B0-6F8E-482B-BFA5-42850A81DBB0}" type="slidenum">
              <a:rPr lang="it-IT" smtClean="0"/>
              <a:t>‹N›</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lo stile del titolo</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p>
            <a:fld id="{AE54A144-B9DF-4F2F-B1C7-7537945D35C0}" type="datetimeFigureOut">
              <a:rPr lang="it-IT" smtClean="0"/>
              <a:t>04/03/2019</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FEDCF4B0-6F8E-482B-BFA5-42850A81DBB0}" type="slidenum">
              <a:rPr lang="it-IT" smtClean="0"/>
              <a:t>‹N›</a:t>
            </a:fld>
            <a:endParaRPr lang="it-I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AE54A144-B9DF-4F2F-B1C7-7537945D35C0}" type="datetimeFigureOut">
              <a:rPr lang="it-IT" smtClean="0"/>
              <a:t>04/03/2019</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FEDCF4B0-6F8E-482B-BFA5-42850A81DBB0}" type="slidenum">
              <a:rPr lang="it-IT" smtClean="0"/>
              <a:t>‹N›</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AE54A144-B9DF-4F2F-B1C7-7537945D35C0}" type="datetimeFigureOut">
              <a:rPr lang="it-IT" smtClean="0"/>
              <a:t>04/03/2019</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FEDCF4B0-6F8E-482B-BFA5-42850A81DBB0}" type="slidenum">
              <a:rPr lang="it-IT" smtClean="0"/>
              <a:t>‹N›</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2"/>
          <p:cNvSpPr>
            <a:spLocks noGrp="1"/>
          </p:cNvSpPr>
          <p:nvPr>
            <p:ph type="dt" sz="half" idx="10"/>
          </p:nvPr>
        </p:nvSpPr>
        <p:spPr/>
        <p:txBody>
          <a:bodyPr/>
          <a:lstStyle/>
          <a:p>
            <a:fld id="{AE54A144-B9DF-4F2F-B1C7-7537945D35C0}" type="datetimeFigureOut">
              <a:rPr lang="it-IT" smtClean="0"/>
              <a:t>04/03/2019</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FEDCF4B0-6F8E-482B-BFA5-42850A81DBB0}" type="slidenum">
              <a:rPr lang="it-IT" smtClean="0"/>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AE54A144-B9DF-4F2F-B1C7-7537945D35C0}" type="datetimeFigureOut">
              <a:rPr lang="it-IT" smtClean="0"/>
              <a:t>04/03/2019</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FEDCF4B0-6F8E-482B-BFA5-42850A81DBB0}" type="slidenum">
              <a:rPr lang="it-IT" smtClean="0"/>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lo stile del titolo</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AE54A144-B9DF-4F2F-B1C7-7537945D35C0}" type="datetimeFigureOut">
              <a:rPr lang="it-IT" smtClean="0"/>
              <a:t>04/03/2019</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FEDCF4B0-6F8E-482B-BFA5-42850A81DBB0}" type="slidenum">
              <a:rPr lang="it-IT" smtClean="0"/>
              <a:t>‹N›</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AE54A144-B9DF-4F2F-B1C7-7537945D35C0}" type="datetimeFigureOut">
              <a:rPr lang="it-IT" smtClean="0"/>
              <a:t>04/03/2019</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FEDCF4B0-6F8E-482B-BFA5-42850A81DBB0}" type="slidenum">
              <a:rPr lang="it-IT" smtClean="0"/>
              <a:t>‹N›</a:t>
            </a:fld>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smtClean="0"/>
              <a:t>Fare clic per modificare lo stile del titolo</a:t>
            </a:r>
            <a:endParaRPr lang="it-IT"/>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E54A144-B9DF-4F2F-B1C7-7537945D35C0}" type="datetimeFigureOut">
              <a:rPr lang="it-IT" smtClean="0"/>
              <a:t>04/03/2019</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EDCF4B0-6F8E-482B-BFA5-42850A81DBB0}" type="slidenum">
              <a:rPr lang="it-IT" smtClean="0"/>
              <a:t>‹N›</a:t>
            </a:fld>
            <a:endParaRPr lang="it-IT"/>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7" Type="http://schemas.openxmlformats.org/officeDocument/2006/relationships/hyperlink" Target="mailto:ceis027007@pec.istruzione.it" TargetMode="External"/><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hyperlink" Target="mailto:ceis027007@istruzione.it" TargetMode="External"/><Relationship Id="rId5" Type="http://schemas.openxmlformats.org/officeDocument/2006/relationships/hyperlink" Target="http://www.matteiaversa.it/" TargetMode="Externa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4.png"/><Relationship Id="rId1" Type="http://schemas.openxmlformats.org/officeDocument/2006/relationships/slideLayout" Target="../slideLayouts/slideLayout7.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ttotitolo 2"/>
          <p:cNvSpPr>
            <a:spLocks noGrp="1"/>
          </p:cNvSpPr>
          <p:nvPr>
            <p:ph type="subTitle" idx="1"/>
          </p:nvPr>
        </p:nvSpPr>
        <p:spPr>
          <a:xfrm>
            <a:off x="1141914" y="5013176"/>
            <a:ext cx="6400800" cy="1752600"/>
          </a:xfrm>
        </p:spPr>
        <p:txBody>
          <a:bodyPr>
            <a:noAutofit/>
          </a:bodyPr>
          <a:lstStyle/>
          <a:p>
            <a:r>
              <a:rPr lang="it-IT" sz="2000" b="1" i="1" dirty="0" smtClean="0">
                <a:solidFill>
                  <a:srgbClr val="000099"/>
                </a:solidFill>
                <a:latin typeface="Palatino Linotype" pitchFamily="18" charset="0"/>
              </a:rPr>
              <a:t>Sintesi </a:t>
            </a:r>
          </a:p>
          <a:p>
            <a:r>
              <a:rPr lang="it-IT" sz="2000" b="1" i="1" dirty="0" smtClean="0">
                <a:solidFill>
                  <a:srgbClr val="000099"/>
                </a:solidFill>
                <a:latin typeface="Palatino Linotype" pitchFamily="18" charset="0"/>
              </a:rPr>
              <a:t>A cura della referente per la valutazione                                Prof. </a:t>
            </a:r>
            <a:r>
              <a:rPr lang="it-IT" sz="2000" b="1" i="1" dirty="0" err="1" smtClean="0">
                <a:solidFill>
                  <a:srgbClr val="000099"/>
                </a:solidFill>
                <a:latin typeface="Palatino Linotype" pitchFamily="18" charset="0"/>
              </a:rPr>
              <a:t>ssa</a:t>
            </a:r>
            <a:r>
              <a:rPr lang="it-IT" sz="2000" b="1" i="1" dirty="0" smtClean="0">
                <a:solidFill>
                  <a:srgbClr val="000099"/>
                </a:solidFill>
                <a:latin typeface="Palatino Linotype" pitchFamily="18" charset="0"/>
              </a:rPr>
              <a:t>  Raffaela Mazzarella</a:t>
            </a:r>
            <a:endParaRPr lang="it-IT" sz="2000" b="1" i="1" dirty="0">
              <a:solidFill>
                <a:srgbClr val="000099"/>
              </a:solidFill>
              <a:latin typeface="Palatino Linotype" pitchFamily="18" charset="0"/>
            </a:endParaRPr>
          </a:p>
        </p:txBody>
      </p:sp>
      <p:pic>
        <p:nvPicPr>
          <p:cNvPr id="6" name="Immagine 5" descr="C:\Users\Salvatore\Desktop\PON 2017\Loghi PON 2014-2020 (fse).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71600" y="260648"/>
            <a:ext cx="7114540" cy="1200150"/>
          </a:xfrm>
          <a:prstGeom prst="rect">
            <a:avLst/>
          </a:prstGeom>
          <a:noFill/>
          <a:ln>
            <a:noFill/>
          </a:ln>
        </p:spPr>
      </p:pic>
      <p:pic>
        <p:nvPicPr>
          <p:cNvPr id="7" name="Immagine 6" descr="C:\Users\Salvatore\Desktop\CARTA INTEST\imagesCA9KTSAZ.jpg"/>
          <p:cNvPicPr/>
          <p:nvPr/>
        </p:nvPicPr>
        <p:blipFill>
          <a:blip r:embed="rId3" cstate="print"/>
          <a:srcRect/>
          <a:stretch>
            <a:fillRect/>
          </a:stretch>
        </p:blipFill>
        <p:spPr bwMode="auto">
          <a:xfrm>
            <a:off x="971600" y="1772816"/>
            <a:ext cx="372110" cy="422275"/>
          </a:xfrm>
          <a:prstGeom prst="rect">
            <a:avLst/>
          </a:prstGeom>
          <a:noFill/>
          <a:ln w="9525">
            <a:noFill/>
            <a:miter lim="800000"/>
            <a:headEnd/>
            <a:tailEnd/>
          </a:ln>
        </p:spPr>
      </p:pic>
      <p:pic>
        <p:nvPicPr>
          <p:cNvPr id="8" name="Immagine 7" descr="F:\logo ISISS Mattei Aversa\LOGO ISISS.png"/>
          <p:cNvPicPr/>
          <p:nvPr/>
        </p:nvPicPr>
        <p:blipFill>
          <a:blip r:embed="rId4" cstate="print"/>
          <a:srcRect/>
          <a:stretch>
            <a:fillRect/>
          </a:stretch>
        </p:blipFill>
        <p:spPr bwMode="auto">
          <a:xfrm>
            <a:off x="652830" y="2279641"/>
            <a:ext cx="1009650" cy="391795"/>
          </a:xfrm>
          <a:prstGeom prst="rect">
            <a:avLst/>
          </a:prstGeom>
          <a:noFill/>
          <a:ln w="9525">
            <a:noFill/>
            <a:miter lim="800000"/>
            <a:headEnd/>
            <a:tailEnd/>
          </a:ln>
        </p:spPr>
      </p:pic>
      <p:sp>
        <p:nvSpPr>
          <p:cNvPr id="10" name="Text Box 4"/>
          <p:cNvSpPr txBox="1">
            <a:spLocks noChangeArrowheads="1"/>
          </p:cNvSpPr>
          <p:nvPr/>
        </p:nvSpPr>
        <p:spPr bwMode="auto">
          <a:xfrm>
            <a:off x="7380312" y="1933722"/>
            <a:ext cx="1086921" cy="691837"/>
          </a:xfrm>
          <a:prstGeom prst="rect">
            <a:avLst/>
          </a:prstGeom>
          <a:solidFill>
            <a:srgbClr val="FFFFFF"/>
          </a:solidFill>
          <a:ln w="9525">
            <a:solidFill>
              <a:schemeClr val="bg1">
                <a:lumMod val="100000"/>
                <a:lumOff val="0"/>
              </a:schemeClr>
            </a:solidFill>
            <a:miter lim="800000"/>
            <a:headEnd/>
            <a:tailEnd/>
          </a:ln>
        </p:spPr>
        <p:txBody>
          <a:bodyPr rot="0" vert="horz" wrap="square" lIns="91440" tIns="45720" rIns="91440" bIns="45720" anchor="t" anchorCtr="0" upright="1">
            <a:noAutofit/>
          </a:bodyPr>
          <a:lstStyle/>
          <a:p>
            <a:pPr>
              <a:spcBef>
                <a:spcPts val="100"/>
              </a:spcBef>
              <a:spcAft>
                <a:spcPts val="0"/>
              </a:spcAft>
            </a:pPr>
            <a:r>
              <a:rPr lang="it-IT" sz="700" i="1" dirty="0">
                <a:effectLst/>
                <a:latin typeface="Arial Black"/>
                <a:ea typeface="Times New Roman"/>
              </a:rPr>
              <a:t>Professionale </a:t>
            </a:r>
            <a:endParaRPr lang="it-IT" sz="1000" dirty="0">
              <a:effectLst/>
              <a:latin typeface="Times New Roman"/>
              <a:ea typeface="Times New Roman"/>
            </a:endParaRPr>
          </a:p>
          <a:p>
            <a:pPr>
              <a:spcBef>
                <a:spcPts val="100"/>
              </a:spcBef>
              <a:spcAft>
                <a:spcPts val="0"/>
              </a:spcAft>
            </a:pPr>
            <a:r>
              <a:rPr lang="it-IT" sz="700" i="1" u="sng" dirty="0">
                <a:effectLst/>
                <a:latin typeface="Times New Roman"/>
                <a:ea typeface="Times New Roman"/>
                <a:cs typeface="Arial"/>
              </a:rPr>
              <a:t>Servizi Commerciali</a:t>
            </a:r>
            <a:endParaRPr lang="it-IT" sz="1000" dirty="0">
              <a:effectLst/>
              <a:latin typeface="Times New Roman"/>
              <a:ea typeface="Times New Roman"/>
            </a:endParaRPr>
          </a:p>
          <a:p>
            <a:pPr>
              <a:spcBef>
                <a:spcPts val="100"/>
              </a:spcBef>
              <a:spcAft>
                <a:spcPts val="0"/>
              </a:spcAft>
            </a:pPr>
            <a:r>
              <a:rPr lang="it-IT" sz="700" i="1" u="sng" dirty="0">
                <a:effectLst/>
                <a:latin typeface="Times New Roman"/>
                <a:ea typeface="Times New Roman"/>
                <a:cs typeface="Arial"/>
              </a:rPr>
              <a:t>Servizi Socio Sanitari</a:t>
            </a:r>
            <a:endParaRPr lang="it-IT" sz="1000" dirty="0">
              <a:effectLst/>
              <a:latin typeface="Times New Roman"/>
              <a:ea typeface="Times New Roman"/>
            </a:endParaRPr>
          </a:p>
          <a:p>
            <a:pPr>
              <a:spcBef>
                <a:spcPts val="300"/>
              </a:spcBef>
              <a:spcAft>
                <a:spcPts val="0"/>
              </a:spcAft>
            </a:pPr>
            <a:r>
              <a:rPr lang="it-IT" sz="700" i="1" dirty="0">
                <a:effectLst/>
                <a:latin typeface="Times New Roman"/>
                <a:ea typeface="Times New Roman"/>
                <a:cs typeface="Arial"/>
              </a:rPr>
              <a:t> </a:t>
            </a:r>
            <a:endParaRPr lang="it-IT" sz="1000" dirty="0">
              <a:effectLst/>
              <a:latin typeface="Times New Roman"/>
              <a:ea typeface="Times New Roman"/>
            </a:endParaRPr>
          </a:p>
          <a:p>
            <a:pPr>
              <a:spcAft>
                <a:spcPts val="0"/>
              </a:spcAft>
            </a:pPr>
            <a:r>
              <a:rPr lang="it-IT" sz="1000" dirty="0">
                <a:effectLst/>
                <a:latin typeface="Times New Roman"/>
                <a:ea typeface="Times New Roman"/>
              </a:rPr>
              <a:t> </a:t>
            </a:r>
          </a:p>
        </p:txBody>
      </p:sp>
      <p:sp>
        <p:nvSpPr>
          <p:cNvPr id="11" name="Text Box 7"/>
          <p:cNvSpPr txBox="1">
            <a:spLocks noChangeArrowheads="1"/>
          </p:cNvSpPr>
          <p:nvPr/>
        </p:nvSpPr>
        <p:spPr bwMode="auto">
          <a:xfrm>
            <a:off x="7380312" y="2483448"/>
            <a:ext cx="1125220" cy="537845"/>
          </a:xfrm>
          <a:prstGeom prst="rect">
            <a:avLst/>
          </a:prstGeom>
          <a:solidFill>
            <a:srgbClr val="FFFFFF"/>
          </a:solidFill>
          <a:ln w="9525">
            <a:solidFill>
              <a:srgbClr val="FFFFFF"/>
            </a:solidFill>
            <a:miter lim="800000"/>
            <a:headEnd/>
            <a:tailEnd/>
          </a:ln>
        </p:spPr>
        <p:txBody>
          <a:bodyPr rot="0" vert="horz" wrap="square" lIns="91440" tIns="45720" rIns="91440" bIns="45720" anchor="t" anchorCtr="0" upright="1">
            <a:noAutofit/>
          </a:bodyPr>
          <a:lstStyle/>
          <a:p>
            <a:pPr>
              <a:spcAft>
                <a:spcPts val="0"/>
              </a:spcAft>
            </a:pPr>
            <a:r>
              <a:rPr lang="it-IT" sz="700" i="1" dirty="0">
                <a:effectLst/>
                <a:latin typeface="Arial Black"/>
                <a:ea typeface="Times New Roman"/>
              </a:rPr>
              <a:t>Tecnico</a:t>
            </a:r>
            <a:endParaRPr lang="it-IT" sz="1000" dirty="0">
              <a:effectLst/>
              <a:latin typeface="Times New Roman"/>
              <a:ea typeface="Times New Roman"/>
            </a:endParaRPr>
          </a:p>
          <a:p>
            <a:pPr>
              <a:spcBef>
                <a:spcPts val="100"/>
              </a:spcBef>
              <a:spcAft>
                <a:spcPts val="0"/>
              </a:spcAft>
            </a:pPr>
            <a:r>
              <a:rPr lang="it-IT" sz="700" i="1" u="sng" dirty="0">
                <a:effectLst/>
                <a:latin typeface="Calibri"/>
                <a:ea typeface="Times New Roman"/>
                <a:cs typeface="Arial"/>
              </a:rPr>
              <a:t>Grafica e Comunicazione </a:t>
            </a:r>
            <a:endParaRPr lang="it-IT" sz="1000" dirty="0">
              <a:effectLst/>
              <a:latin typeface="Times New Roman"/>
              <a:ea typeface="Times New Roman"/>
            </a:endParaRPr>
          </a:p>
          <a:p>
            <a:pPr>
              <a:spcBef>
                <a:spcPts val="100"/>
              </a:spcBef>
              <a:spcAft>
                <a:spcPts val="0"/>
              </a:spcAft>
            </a:pPr>
            <a:r>
              <a:rPr lang="it-IT" sz="700" i="1" u="sng" dirty="0">
                <a:effectLst/>
                <a:latin typeface="Times New Roman"/>
                <a:ea typeface="Times New Roman"/>
                <a:cs typeface="Arial"/>
              </a:rPr>
              <a:t>Turismo</a:t>
            </a:r>
            <a:endParaRPr lang="it-IT" sz="1000" dirty="0">
              <a:effectLst/>
              <a:latin typeface="Times New Roman"/>
              <a:ea typeface="Times New Roman"/>
            </a:endParaRPr>
          </a:p>
          <a:p>
            <a:pPr>
              <a:spcBef>
                <a:spcPts val="100"/>
              </a:spcBef>
              <a:spcAft>
                <a:spcPts val="0"/>
              </a:spcAft>
            </a:pPr>
            <a:r>
              <a:rPr lang="it-IT" sz="700" i="1" u="none" strike="noStrike" dirty="0">
                <a:effectLst/>
                <a:latin typeface="Calibri"/>
                <a:ea typeface="Times New Roman"/>
                <a:cs typeface="Arial"/>
              </a:rPr>
              <a:t> </a:t>
            </a:r>
            <a:endParaRPr lang="it-IT" sz="1000" dirty="0">
              <a:effectLst/>
              <a:latin typeface="Times New Roman"/>
              <a:ea typeface="Times New Roman"/>
            </a:endParaRPr>
          </a:p>
          <a:p>
            <a:pPr>
              <a:spcBef>
                <a:spcPts val="100"/>
              </a:spcBef>
              <a:spcAft>
                <a:spcPts val="0"/>
              </a:spcAft>
            </a:pPr>
            <a:r>
              <a:rPr lang="it-IT" sz="700" i="1" u="none" strike="noStrike" dirty="0">
                <a:effectLst/>
                <a:latin typeface="Calibri"/>
                <a:ea typeface="Times New Roman"/>
                <a:cs typeface="Arial"/>
              </a:rPr>
              <a:t> </a:t>
            </a:r>
            <a:endParaRPr lang="it-IT" sz="1000" dirty="0">
              <a:effectLst/>
              <a:latin typeface="Times New Roman"/>
              <a:ea typeface="Times New Roman"/>
            </a:endParaRPr>
          </a:p>
          <a:p>
            <a:pPr>
              <a:spcBef>
                <a:spcPts val="100"/>
              </a:spcBef>
              <a:spcAft>
                <a:spcPts val="0"/>
              </a:spcAft>
            </a:pPr>
            <a:r>
              <a:rPr lang="it-IT" sz="700" i="1" u="none" strike="noStrike" dirty="0">
                <a:effectLst/>
                <a:latin typeface="Calibri"/>
                <a:ea typeface="Times New Roman"/>
                <a:cs typeface="Arial"/>
              </a:rPr>
              <a:t> </a:t>
            </a:r>
            <a:endParaRPr lang="it-IT" sz="1000" dirty="0">
              <a:effectLst/>
              <a:latin typeface="Times New Roman"/>
              <a:ea typeface="Times New Roman"/>
            </a:endParaRPr>
          </a:p>
          <a:p>
            <a:pPr>
              <a:spcAft>
                <a:spcPts val="0"/>
              </a:spcAft>
            </a:pPr>
            <a:r>
              <a:rPr lang="it-IT" sz="1000" dirty="0">
                <a:effectLst/>
                <a:latin typeface="Calibri"/>
                <a:ea typeface="Times New Roman"/>
                <a:cs typeface="Times New Roman"/>
              </a:rPr>
              <a:t> </a:t>
            </a:r>
            <a:endParaRPr lang="it-IT" sz="1000" dirty="0">
              <a:effectLst/>
              <a:latin typeface="Times New Roman"/>
              <a:ea typeface="Times New Roman"/>
            </a:endParaRPr>
          </a:p>
        </p:txBody>
      </p:sp>
      <p:graphicFrame>
        <p:nvGraphicFramePr>
          <p:cNvPr id="17" name="Tabella 16"/>
          <p:cNvGraphicFramePr>
            <a:graphicFrameLocks noGrp="1"/>
          </p:cNvGraphicFramePr>
          <p:nvPr>
            <p:extLst>
              <p:ext uri="{D42A27DB-BD31-4B8C-83A1-F6EECF244321}">
                <p14:modId xmlns:p14="http://schemas.microsoft.com/office/powerpoint/2010/main" val="915560518"/>
              </p:ext>
            </p:extLst>
          </p:nvPr>
        </p:nvGraphicFramePr>
        <p:xfrm>
          <a:off x="-43275" y="1460799"/>
          <a:ext cx="8863747" cy="1752178"/>
        </p:xfrm>
        <a:graphic>
          <a:graphicData uri="http://schemas.openxmlformats.org/drawingml/2006/table">
            <a:tbl>
              <a:tblPr/>
              <a:tblGrid>
                <a:gridCol w="8863747"/>
              </a:tblGrid>
              <a:tr h="1752178">
                <a:tc>
                  <a:txBody>
                    <a:bodyPr/>
                    <a:lstStyle/>
                    <a:p>
                      <a:pPr algn="ctr">
                        <a:spcAft>
                          <a:spcPts val="0"/>
                        </a:spcAft>
                      </a:pPr>
                      <a:endParaRPr lang="it-IT" sz="1100" b="1" dirty="0" smtClean="0">
                        <a:effectLst/>
                        <a:latin typeface="Times New Roman"/>
                        <a:ea typeface="Times New Roman"/>
                      </a:endParaRPr>
                    </a:p>
                    <a:p>
                      <a:pPr algn="ctr">
                        <a:spcAft>
                          <a:spcPts val="0"/>
                        </a:spcAft>
                      </a:pPr>
                      <a:endParaRPr lang="it-IT" sz="1100" b="1" dirty="0" smtClean="0">
                        <a:effectLst/>
                        <a:latin typeface="Times New Roman"/>
                        <a:ea typeface="Times New Roman"/>
                      </a:endParaRPr>
                    </a:p>
                    <a:p>
                      <a:pPr algn="ctr">
                        <a:spcAft>
                          <a:spcPts val="0"/>
                        </a:spcAft>
                      </a:pPr>
                      <a:endParaRPr lang="it-IT" sz="1100" b="1" dirty="0" smtClean="0">
                        <a:effectLst/>
                        <a:latin typeface="Times New Roman"/>
                        <a:ea typeface="Times New Roman"/>
                      </a:endParaRPr>
                    </a:p>
                    <a:p>
                      <a:pPr algn="ctr">
                        <a:spcAft>
                          <a:spcPts val="0"/>
                        </a:spcAft>
                      </a:pPr>
                      <a:r>
                        <a:rPr lang="it-IT" sz="1100" b="1" dirty="0" smtClean="0">
                          <a:effectLst/>
                          <a:latin typeface="Times New Roman"/>
                          <a:ea typeface="Times New Roman"/>
                        </a:rPr>
                        <a:t>ISTITUTO</a:t>
                      </a:r>
                      <a:r>
                        <a:rPr lang="it-IT" sz="1050" b="1" dirty="0" smtClean="0">
                          <a:effectLst/>
                          <a:latin typeface="Times New Roman"/>
                          <a:ea typeface="Times New Roman"/>
                        </a:rPr>
                        <a:t> </a:t>
                      </a:r>
                      <a:r>
                        <a:rPr lang="it-IT" sz="1400" b="1" dirty="0">
                          <a:effectLst/>
                          <a:latin typeface="Times New Roman"/>
                          <a:ea typeface="Times New Roman"/>
                        </a:rPr>
                        <a:t>S</a:t>
                      </a:r>
                      <a:r>
                        <a:rPr lang="it-IT" sz="1100" b="1" dirty="0">
                          <a:effectLst/>
                          <a:latin typeface="Times New Roman"/>
                          <a:ea typeface="Times New Roman"/>
                        </a:rPr>
                        <a:t>TATALE</a:t>
                      </a:r>
                      <a:r>
                        <a:rPr lang="it-IT" sz="950" b="1" dirty="0">
                          <a:effectLst/>
                          <a:latin typeface="Times New Roman"/>
                          <a:ea typeface="Times New Roman"/>
                        </a:rPr>
                        <a:t>  </a:t>
                      </a:r>
                      <a:r>
                        <a:rPr lang="it-IT" sz="1400" b="1" dirty="0">
                          <a:effectLst/>
                          <a:latin typeface="Times New Roman"/>
                          <a:ea typeface="Times New Roman"/>
                        </a:rPr>
                        <a:t>I</a:t>
                      </a:r>
                      <a:r>
                        <a:rPr lang="it-IT" sz="1100" b="1" dirty="0">
                          <a:effectLst/>
                          <a:latin typeface="Times New Roman"/>
                          <a:ea typeface="Times New Roman"/>
                        </a:rPr>
                        <a:t>STRUZIONE</a:t>
                      </a:r>
                      <a:r>
                        <a:rPr lang="it-IT" sz="1050" b="1" dirty="0">
                          <a:effectLst/>
                          <a:latin typeface="Times New Roman"/>
                          <a:ea typeface="Times New Roman"/>
                        </a:rPr>
                        <a:t> </a:t>
                      </a:r>
                      <a:r>
                        <a:rPr lang="it-IT" sz="950" b="1" dirty="0">
                          <a:effectLst/>
                          <a:latin typeface="Times New Roman"/>
                          <a:ea typeface="Times New Roman"/>
                        </a:rPr>
                        <a:t> </a:t>
                      </a:r>
                      <a:r>
                        <a:rPr lang="it-IT" sz="1400" b="1" dirty="0">
                          <a:effectLst/>
                          <a:latin typeface="Times New Roman"/>
                          <a:ea typeface="Times New Roman"/>
                        </a:rPr>
                        <a:t>S</a:t>
                      </a:r>
                      <a:r>
                        <a:rPr lang="it-IT" sz="1100" b="1" dirty="0">
                          <a:effectLst/>
                          <a:latin typeface="Times New Roman"/>
                          <a:ea typeface="Times New Roman"/>
                        </a:rPr>
                        <a:t>ECONDARIA </a:t>
                      </a:r>
                      <a:r>
                        <a:rPr lang="it-IT" sz="1400" b="1" dirty="0">
                          <a:effectLst/>
                          <a:latin typeface="Times New Roman"/>
                          <a:ea typeface="Times New Roman"/>
                        </a:rPr>
                        <a:t>S</a:t>
                      </a:r>
                      <a:r>
                        <a:rPr lang="it-IT" sz="1100" b="1" dirty="0">
                          <a:effectLst/>
                          <a:latin typeface="Times New Roman"/>
                          <a:ea typeface="Times New Roman"/>
                        </a:rPr>
                        <a:t>UPERIORE</a:t>
                      </a:r>
                      <a:endParaRPr lang="it-IT" sz="1000" dirty="0">
                        <a:effectLst/>
                        <a:latin typeface="Times New Roman"/>
                        <a:ea typeface="Times New Roman"/>
                      </a:endParaRPr>
                    </a:p>
                    <a:p>
                      <a:pPr algn="ctr">
                        <a:spcAft>
                          <a:spcPts val="0"/>
                        </a:spcAft>
                      </a:pPr>
                      <a:r>
                        <a:rPr lang="it-IT" sz="1500" b="1" dirty="0">
                          <a:effectLst/>
                          <a:latin typeface="Times New Roman"/>
                          <a:ea typeface="Times New Roman"/>
                        </a:rPr>
                        <a:t>"ENRICO MATTEI"</a:t>
                      </a:r>
                      <a:endParaRPr lang="it-IT" sz="1000" dirty="0">
                        <a:effectLst/>
                        <a:latin typeface="Times New Roman"/>
                        <a:ea typeface="Times New Roman"/>
                      </a:endParaRPr>
                    </a:p>
                    <a:p>
                      <a:pPr algn="ctr">
                        <a:spcAft>
                          <a:spcPts val="0"/>
                        </a:spcAft>
                      </a:pPr>
                      <a:r>
                        <a:rPr lang="it-IT" sz="850" b="1" kern="0" cap="small" dirty="0">
                          <a:solidFill>
                            <a:srgbClr val="000000"/>
                          </a:solidFill>
                          <a:effectLst/>
                          <a:latin typeface="Times New Roman"/>
                          <a:ea typeface="Times New Roman"/>
                        </a:rPr>
                        <a:t>Via Gramsci - 81031 - Aversa - Distretto 15</a:t>
                      </a:r>
                      <a:endParaRPr lang="it-IT" sz="1200" b="1" kern="0" cap="small" dirty="0">
                        <a:effectLst/>
                        <a:latin typeface="Times New Roman"/>
                        <a:ea typeface="Times New Roman"/>
                      </a:endParaRPr>
                    </a:p>
                    <a:p>
                      <a:pPr algn="ctr">
                        <a:spcAft>
                          <a:spcPts val="0"/>
                        </a:spcAft>
                      </a:pPr>
                      <a:r>
                        <a:rPr lang="it-IT" sz="850" b="1" kern="0" cap="small" dirty="0" err="1">
                          <a:solidFill>
                            <a:srgbClr val="000000"/>
                          </a:solidFill>
                          <a:effectLst/>
                          <a:latin typeface="Times New Roman"/>
                          <a:ea typeface="Times New Roman"/>
                        </a:rPr>
                        <a:t>Tel</a:t>
                      </a:r>
                      <a:r>
                        <a:rPr lang="it-IT" sz="850" b="1" kern="0" cap="small" dirty="0">
                          <a:solidFill>
                            <a:srgbClr val="000000"/>
                          </a:solidFill>
                          <a:effectLst/>
                          <a:latin typeface="Times New Roman"/>
                          <a:ea typeface="Times New Roman"/>
                        </a:rPr>
                        <a:t> 081/0081627 - Fax 081/5032831</a:t>
                      </a:r>
                      <a:endParaRPr lang="it-IT" sz="1200" b="1" kern="0" cap="small" dirty="0">
                        <a:effectLst/>
                        <a:latin typeface="Times New Roman"/>
                        <a:ea typeface="Times New Roman"/>
                      </a:endParaRPr>
                    </a:p>
                    <a:p>
                      <a:pPr algn="ctr">
                        <a:lnSpc>
                          <a:spcPts val="1000"/>
                        </a:lnSpc>
                        <a:spcAft>
                          <a:spcPts val="0"/>
                        </a:spcAft>
                      </a:pPr>
                      <a:r>
                        <a:rPr lang="en-US" sz="850" b="1" dirty="0">
                          <a:effectLst/>
                          <a:latin typeface="Times New Roman"/>
                          <a:ea typeface="Times New Roman"/>
                        </a:rPr>
                        <a:t>Cod. </a:t>
                      </a:r>
                      <a:r>
                        <a:rPr lang="en-US" sz="850" b="1" dirty="0" err="1">
                          <a:effectLst/>
                          <a:latin typeface="Times New Roman"/>
                          <a:ea typeface="Times New Roman"/>
                        </a:rPr>
                        <a:t>Fisc</a:t>
                      </a:r>
                      <a:r>
                        <a:rPr lang="en-US" sz="850" b="1" dirty="0">
                          <a:effectLst/>
                          <a:latin typeface="Times New Roman"/>
                          <a:ea typeface="Times New Roman"/>
                        </a:rPr>
                        <a:t>. 90030640610 - Cod. </a:t>
                      </a:r>
                      <a:r>
                        <a:rPr lang="en-US" sz="850" b="1" dirty="0" err="1">
                          <a:effectLst/>
                          <a:latin typeface="Times New Roman"/>
                          <a:ea typeface="Times New Roman"/>
                        </a:rPr>
                        <a:t>mecc</a:t>
                      </a:r>
                      <a:r>
                        <a:rPr lang="en-US" sz="850" b="1" dirty="0">
                          <a:effectLst/>
                          <a:latin typeface="Times New Roman"/>
                          <a:ea typeface="Times New Roman"/>
                        </a:rPr>
                        <a:t>. CEIS027007</a:t>
                      </a:r>
                      <a:endParaRPr lang="it-IT" sz="1000" dirty="0">
                        <a:effectLst/>
                        <a:latin typeface="Times New Roman"/>
                        <a:ea typeface="Times New Roman"/>
                      </a:endParaRPr>
                    </a:p>
                  </a:txBody>
                  <a:tcPr marL="89535" marR="89535" marT="0" marB="0">
                    <a:lnL>
                      <a:noFill/>
                    </a:lnL>
                    <a:lnR>
                      <a:noFill/>
                    </a:lnR>
                    <a:lnT>
                      <a:noFill/>
                    </a:lnT>
                    <a:lnB>
                      <a:noFill/>
                    </a:lnB>
                  </a:tcPr>
                </a:tc>
              </a:tr>
            </a:tbl>
          </a:graphicData>
        </a:graphic>
      </p:graphicFrame>
      <p:sp>
        <p:nvSpPr>
          <p:cNvPr id="18" name="Rectangle 6"/>
          <p:cNvSpPr>
            <a:spLocks noChangeArrowheads="1"/>
          </p:cNvSpPr>
          <p:nvPr/>
        </p:nvSpPr>
        <p:spPr bwMode="auto">
          <a:xfrm>
            <a:off x="2339752" y="2898182"/>
            <a:ext cx="4079963"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800" b="1" i="1" u="none" strike="noStrike" cap="none" normalizeH="0" baseline="0" dirty="0" smtClean="0">
                <a:ln>
                  <a:noFill/>
                </a:ln>
                <a:solidFill>
                  <a:schemeClr val="tx1"/>
                </a:solidFill>
                <a:effectLst/>
                <a:latin typeface="Arial" pitchFamily="34" charset="0"/>
                <a:ea typeface="Times New Roman" pitchFamily="18" charset="0"/>
                <a:cs typeface="Arial" pitchFamily="34" charset="0"/>
                <a:hlinkClick r:id="rId5"/>
              </a:rPr>
              <a:t>www.matteiaversa.it</a:t>
            </a:r>
            <a:r>
              <a:rPr kumimoji="0" lang="en-US" sz="800" b="1"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 </a:t>
            </a:r>
            <a:r>
              <a:rPr kumimoji="0" lang="en-US" sz="8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hlinkClick r:id="rId6"/>
              </a:rPr>
              <a:t>ceis027007@istruzione.it</a:t>
            </a:r>
            <a:r>
              <a:rPr kumimoji="0" lang="en-US" sz="1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en-US" sz="800" b="1"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en-US" sz="8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hlinkClick r:id="rId7"/>
              </a:rPr>
              <a:t>ceis027007@pec.istruzione.it</a:t>
            </a:r>
            <a:r>
              <a:rPr kumimoji="0" lang="it-IT" sz="800" b="0" i="0" u="none" strike="noStrike" cap="none" normalizeH="0" baseline="0" dirty="0" smtClean="0">
                <a:ln>
                  <a:noFill/>
                </a:ln>
                <a:solidFill>
                  <a:schemeClr val="tx1"/>
                </a:solidFill>
                <a:effectLst/>
                <a:latin typeface="Arial" pitchFamily="34" charset="0"/>
                <a:cs typeface="Arial" pitchFamily="34" charset="0"/>
              </a:rPr>
              <a:t>   </a:t>
            </a:r>
            <a:endParaRPr kumimoji="0" lang="it-IT"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9" name="CasellaDiTesto 18"/>
          <p:cNvSpPr txBox="1"/>
          <p:nvPr/>
        </p:nvSpPr>
        <p:spPr>
          <a:xfrm>
            <a:off x="208390" y="3501008"/>
            <a:ext cx="8640960" cy="1477328"/>
          </a:xfrm>
          <a:prstGeom prst="rect">
            <a:avLst/>
          </a:prstGeom>
          <a:noFill/>
        </p:spPr>
        <p:txBody>
          <a:bodyPr wrap="square" rtlCol="0">
            <a:spAutoFit/>
          </a:bodyPr>
          <a:lstStyle/>
          <a:p>
            <a:pPr algn="ctr">
              <a:lnSpc>
                <a:spcPct val="150000"/>
              </a:lnSpc>
              <a:spcAft>
                <a:spcPts val="0"/>
              </a:spcAft>
            </a:pPr>
            <a:r>
              <a:rPr lang="it-IT" dirty="0" smtClean="0">
                <a:solidFill>
                  <a:srgbClr val="FF0000"/>
                </a:solidFill>
                <a:latin typeface="Times New Roman"/>
                <a:ea typeface="Times New Roman"/>
              </a:rPr>
              <a:t> </a:t>
            </a:r>
            <a:r>
              <a:rPr lang="it-IT" sz="2000" b="1" dirty="0" smtClean="0">
                <a:solidFill>
                  <a:srgbClr val="FF0000"/>
                </a:solidFill>
                <a:latin typeface="Times New Roman"/>
                <a:ea typeface="Times New Roman"/>
              </a:rPr>
              <a:t>Progetto PON ‘</a:t>
            </a:r>
            <a:r>
              <a:rPr lang="it-IT" sz="2000" dirty="0" smtClean="0">
                <a:solidFill>
                  <a:srgbClr val="FF0000"/>
                </a:solidFill>
                <a:latin typeface="Times New Roman"/>
                <a:ea typeface="Times New Roman"/>
              </a:rPr>
              <a:t>Potenziamento di alternanza scuola-</a:t>
            </a:r>
            <a:r>
              <a:rPr lang="it-IT" sz="2000" dirty="0" err="1" smtClean="0">
                <a:solidFill>
                  <a:srgbClr val="FF0000"/>
                </a:solidFill>
                <a:latin typeface="Times New Roman"/>
                <a:ea typeface="Times New Roman"/>
              </a:rPr>
              <a:t>lavoro’</a:t>
            </a:r>
            <a:r>
              <a:rPr lang="it-IT" sz="2000" b="1" dirty="0" smtClean="0">
                <a:solidFill>
                  <a:srgbClr val="FF0000"/>
                </a:solidFill>
                <a:latin typeface="Times New Roman"/>
                <a:ea typeface="Times New Roman"/>
              </a:rPr>
              <a:t>    </a:t>
            </a:r>
            <a:endParaRPr lang="it-IT" sz="2000" dirty="0" smtClean="0">
              <a:latin typeface="Times New Roman"/>
              <a:ea typeface="Times New Roman"/>
            </a:endParaRPr>
          </a:p>
          <a:p>
            <a:pPr algn="ctr"/>
            <a:r>
              <a:rPr lang="it-IT" sz="2000" b="1" dirty="0" smtClean="0">
                <a:solidFill>
                  <a:srgbClr val="FF0000"/>
                </a:solidFill>
                <a:latin typeface="Times New Roman"/>
                <a:ea typeface="Times New Roman"/>
              </a:rPr>
              <a:t>     Codice  di Autorizzazione 10.6.6A-FSEPON-CA-2017-39 TITOLO: ‘’PROGETTO ALTERNANZA ‘’</a:t>
            </a:r>
          </a:p>
          <a:p>
            <a:pPr algn="ctr"/>
            <a:r>
              <a:rPr lang="it-IT" sz="2000" dirty="0" smtClean="0">
                <a:latin typeface="Palatino Linotype" pitchFamily="18" charset="0"/>
              </a:rPr>
              <a:t>A.S. 2017/2018</a:t>
            </a:r>
            <a:endParaRPr lang="it-IT" sz="2000" b="1" dirty="0">
              <a:solidFill>
                <a:srgbClr val="FF0000"/>
              </a:solidFill>
              <a:latin typeface="Palatino Linotype"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sz="half" idx="1"/>
          </p:nvPr>
        </p:nvSpPr>
        <p:spPr/>
        <p:txBody>
          <a:bodyPr>
            <a:normAutofit fontScale="92500" lnSpcReduction="20000"/>
          </a:bodyPr>
          <a:lstStyle/>
          <a:p>
            <a:pPr marL="0" indent="0" algn="ctr">
              <a:buNone/>
            </a:pPr>
            <a:r>
              <a:rPr lang="it-IT" u="sng" dirty="0" smtClean="0">
                <a:latin typeface="Palatino Linotype" pitchFamily="18" charset="0"/>
              </a:rPr>
              <a:t>PUNTI DI FORZA</a:t>
            </a:r>
          </a:p>
          <a:p>
            <a:pPr marL="0" indent="0" algn="ctr">
              <a:buNone/>
            </a:pPr>
            <a:endParaRPr lang="it-IT" dirty="0" smtClean="0">
              <a:latin typeface="Palatino Linotype" pitchFamily="18" charset="0"/>
            </a:endParaRPr>
          </a:p>
          <a:p>
            <a:pPr>
              <a:buFont typeface="Wingdings" pitchFamily="2" charset="2"/>
              <a:buChar char="§"/>
            </a:pPr>
            <a:r>
              <a:rPr lang="it-IT" sz="1500" dirty="0" smtClean="0">
                <a:latin typeface="Palatino Linotype" pitchFamily="18" charset="0"/>
              </a:rPr>
              <a:t>Esperienza lavorativa  diretta </a:t>
            </a:r>
            <a:r>
              <a:rPr lang="it-IT" sz="1500" dirty="0">
                <a:latin typeface="Palatino Linotype" pitchFamily="18" charset="0"/>
              </a:rPr>
              <a:t>,</a:t>
            </a:r>
            <a:r>
              <a:rPr lang="it-IT" sz="1500" dirty="0" smtClean="0">
                <a:latin typeface="Palatino Linotype" pitchFamily="18" charset="0"/>
              </a:rPr>
              <a:t> maggiore autonomia e responsabilità .</a:t>
            </a:r>
          </a:p>
          <a:p>
            <a:pPr>
              <a:buFont typeface="Wingdings" pitchFamily="2" charset="2"/>
              <a:buChar char="§"/>
            </a:pPr>
            <a:r>
              <a:rPr lang="it-IT" sz="1500" dirty="0" smtClean="0">
                <a:latin typeface="Palatino Linotype" pitchFamily="18" charset="0"/>
              </a:rPr>
              <a:t>Esperienza formativa in strutture ospitanti e conoscenza del contesto territoriale di appartenenza .</a:t>
            </a:r>
          </a:p>
          <a:p>
            <a:pPr>
              <a:buFont typeface="Wingdings" pitchFamily="2" charset="2"/>
              <a:buChar char="§"/>
            </a:pPr>
            <a:r>
              <a:rPr lang="it-IT" sz="1500" dirty="0" smtClean="0">
                <a:latin typeface="Palatino Linotype" pitchFamily="18" charset="0"/>
              </a:rPr>
              <a:t>Interagire con la realtà </a:t>
            </a:r>
            <a:r>
              <a:rPr lang="it-IT" sz="1500" dirty="0" err="1" smtClean="0">
                <a:latin typeface="Palatino Linotype" pitchFamily="18" charset="0"/>
              </a:rPr>
              <a:t>lovorativa</a:t>
            </a:r>
            <a:r>
              <a:rPr lang="it-IT" sz="1500" dirty="0" smtClean="0">
                <a:latin typeface="Palatino Linotype" pitchFamily="18" charset="0"/>
              </a:rPr>
              <a:t> presente sul territorio.</a:t>
            </a:r>
          </a:p>
          <a:p>
            <a:r>
              <a:rPr lang="it-IT" sz="1500" dirty="0" smtClean="0">
                <a:latin typeface="Palatino Linotype" pitchFamily="18" charset="0"/>
              </a:rPr>
              <a:t>Crescita nelle materie curriculari</a:t>
            </a:r>
            <a:endParaRPr lang="it-IT" sz="1500" dirty="0">
              <a:latin typeface="Palatino Linotype" pitchFamily="18" charset="0"/>
            </a:endParaRPr>
          </a:p>
          <a:p>
            <a:r>
              <a:rPr lang="it-IT" sz="1500" dirty="0" smtClean="0">
                <a:latin typeface="Palatino Linotype" pitchFamily="18" charset="0"/>
              </a:rPr>
              <a:t>Orientamento e  maggiore consapevolezza  della propria scelta futura lavorativa.</a:t>
            </a:r>
          </a:p>
          <a:p>
            <a:r>
              <a:rPr lang="it-IT" sz="1500" dirty="0" smtClean="0">
                <a:latin typeface="Palatino Linotype" pitchFamily="18" charset="0"/>
              </a:rPr>
              <a:t> Integrazione  tra scuola e territorio  vista come  </a:t>
            </a:r>
            <a:r>
              <a:rPr lang="it-IT" sz="1500" smtClean="0">
                <a:latin typeface="Palatino Linotype" pitchFamily="18" charset="0"/>
              </a:rPr>
              <a:t>opportunità di </a:t>
            </a:r>
            <a:r>
              <a:rPr lang="it-IT" sz="1500" dirty="0" smtClean="0">
                <a:latin typeface="Palatino Linotype" pitchFamily="18" charset="0"/>
              </a:rPr>
              <a:t>formazione</a:t>
            </a:r>
          </a:p>
          <a:p>
            <a:r>
              <a:rPr lang="it-IT" sz="1500" dirty="0" smtClean="0">
                <a:latin typeface="Palatino Linotype" pitchFamily="18" charset="0"/>
              </a:rPr>
              <a:t> Creatività e spirito di collaborazione tra tutti  i soggetti coinvolti .</a:t>
            </a:r>
          </a:p>
          <a:p>
            <a:r>
              <a:rPr lang="it-IT" sz="1500" dirty="0" smtClean="0">
                <a:latin typeface="Palatino Linotype" pitchFamily="18" charset="0"/>
              </a:rPr>
              <a:t>Uniformità tra progetto realizzato e programmato</a:t>
            </a:r>
            <a:endParaRPr lang="it-IT" sz="1500" dirty="0">
              <a:latin typeface="Palatino Linotype" pitchFamily="18" charset="0"/>
            </a:endParaRPr>
          </a:p>
          <a:p>
            <a:r>
              <a:rPr lang="it-IT" sz="1500" dirty="0" smtClean="0">
                <a:latin typeface="Palatino Linotype" pitchFamily="18" charset="0"/>
              </a:rPr>
              <a:t>Metodologie innovative</a:t>
            </a:r>
          </a:p>
          <a:p>
            <a:endParaRPr lang="it-IT" sz="1400" dirty="0">
              <a:latin typeface="Palatino Linotype" pitchFamily="18" charset="0"/>
            </a:endParaRPr>
          </a:p>
          <a:p>
            <a:endParaRPr lang="it-IT" sz="1400" dirty="0" smtClean="0">
              <a:latin typeface="Palatino Linotype" pitchFamily="18" charset="0"/>
            </a:endParaRPr>
          </a:p>
          <a:p>
            <a:endParaRPr lang="it-IT" sz="1400" dirty="0">
              <a:latin typeface="Palatino Linotype" pitchFamily="18" charset="0"/>
            </a:endParaRPr>
          </a:p>
          <a:p>
            <a:pPr algn="ctr"/>
            <a:endParaRPr lang="it-IT" sz="1400" dirty="0">
              <a:latin typeface="Palatino Linotype" pitchFamily="18" charset="0"/>
            </a:endParaRPr>
          </a:p>
        </p:txBody>
      </p:sp>
      <p:sp>
        <p:nvSpPr>
          <p:cNvPr id="4" name="Segnaposto contenuto 3"/>
          <p:cNvSpPr>
            <a:spLocks noGrp="1"/>
          </p:cNvSpPr>
          <p:nvPr>
            <p:ph sz="half" idx="2"/>
          </p:nvPr>
        </p:nvSpPr>
        <p:spPr/>
        <p:txBody>
          <a:bodyPr>
            <a:normAutofit fontScale="92500" lnSpcReduction="20000"/>
          </a:bodyPr>
          <a:lstStyle/>
          <a:p>
            <a:pPr marL="0" indent="0">
              <a:buNone/>
            </a:pPr>
            <a:r>
              <a:rPr lang="it-IT" u="sng" dirty="0" smtClean="0">
                <a:latin typeface="Palatino Linotype" pitchFamily="18" charset="0"/>
              </a:rPr>
              <a:t>PUNTI DI CRITICITA’</a:t>
            </a:r>
          </a:p>
          <a:p>
            <a:pPr marL="0" indent="0">
              <a:buNone/>
            </a:pPr>
            <a:endParaRPr lang="it-IT" dirty="0">
              <a:latin typeface="Palatino Linotype" pitchFamily="18" charset="0"/>
            </a:endParaRPr>
          </a:p>
          <a:p>
            <a:r>
              <a:rPr lang="it-IT" sz="1500" dirty="0" smtClean="0">
                <a:latin typeface="Palatino Linotype" pitchFamily="18" charset="0"/>
              </a:rPr>
              <a:t>Maggiore coinvolgimento nelle aree del settore marketing/vendita/uffici del settore commerciale. </a:t>
            </a:r>
          </a:p>
          <a:p>
            <a:pPr marL="0" indent="0">
              <a:buNone/>
            </a:pPr>
            <a:endParaRPr lang="it-IT" sz="1500" dirty="0" smtClean="0">
              <a:latin typeface="Palatino Linotype" pitchFamily="18" charset="0"/>
            </a:endParaRPr>
          </a:p>
          <a:p>
            <a:r>
              <a:rPr lang="it-IT" sz="1500" dirty="0" smtClean="0">
                <a:latin typeface="Palatino Linotype" pitchFamily="18" charset="0"/>
              </a:rPr>
              <a:t>Gestione dei tempi troppo stretti.</a:t>
            </a:r>
          </a:p>
          <a:p>
            <a:pPr marL="0" indent="0">
              <a:buNone/>
            </a:pPr>
            <a:endParaRPr lang="it-IT" sz="1500" dirty="0">
              <a:latin typeface="Palatino Linotype" pitchFamily="18" charset="0"/>
            </a:endParaRPr>
          </a:p>
          <a:p>
            <a:r>
              <a:rPr lang="it-IT" sz="1500" dirty="0" smtClean="0">
                <a:latin typeface="Palatino Linotype" pitchFamily="18" charset="0"/>
              </a:rPr>
              <a:t>Maggiore copertura dei trasporti</a:t>
            </a:r>
          </a:p>
          <a:p>
            <a:endParaRPr lang="it-IT" sz="1500" dirty="0" smtClean="0">
              <a:latin typeface="Palatino Linotype" pitchFamily="18" charset="0"/>
            </a:endParaRPr>
          </a:p>
          <a:p>
            <a:r>
              <a:rPr lang="it-IT" sz="1500" dirty="0" smtClean="0">
                <a:latin typeface="Palatino Linotype" pitchFamily="18" charset="0"/>
              </a:rPr>
              <a:t>Maggiore  disponibilità , durante le verifiche  , del consiglio di classe verso gli stagisti </a:t>
            </a:r>
            <a:endParaRPr lang="it-IT" sz="1500" dirty="0">
              <a:latin typeface="Palatino Linotype" pitchFamily="18" charset="0"/>
            </a:endParaRPr>
          </a:p>
        </p:txBody>
      </p:sp>
      <p:pic>
        <p:nvPicPr>
          <p:cNvPr id="5" name="Immagine 4" descr="E:\Utente\Desktop\pon kit\Loghi PON 2014-2020 (fse).png"/>
          <p:cNvPicPr/>
          <p:nvPr/>
        </p:nvPicPr>
        <p:blipFill>
          <a:blip r:embed="rId2" cstate="print"/>
          <a:srcRect/>
          <a:stretch>
            <a:fillRect/>
          </a:stretch>
        </p:blipFill>
        <p:spPr bwMode="auto">
          <a:xfrm>
            <a:off x="971600" y="31898"/>
            <a:ext cx="7416824" cy="1457325"/>
          </a:xfrm>
          <a:prstGeom prst="rect">
            <a:avLst/>
          </a:prstGeom>
          <a:noFill/>
          <a:ln w="9525">
            <a:noFill/>
            <a:miter lim="800000"/>
            <a:headEnd/>
            <a:tailEnd/>
          </a:ln>
        </p:spPr>
      </p:pic>
    </p:spTree>
    <p:extLst>
      <p:ext uri="{BB962C8B-B14F-4D97-AF65-F5344CB8AC3E}">
        <p14:creationId xmlns:p14="http://schemas.microsoft.com/office/powerpoint/2010/main" val="390117331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magine 1" descr="E:\Utente\Desktop\pon kit\Loghi PON 2014-2020 (fse).png"/>
          <p:cNvPicPr/>
          <p:nvPr/>
        </p:nvPicPr>
        <p:blipFill>
          <a:blip r:embed="rId2" cstate="print"/>
          <a:srcRect/>
          <a:stretch>
            <a:fillRect/>
          </a:stretch>
        </p:blipFill>
        <p:spPr bwMode="auto">
          <a:xfrm>
            <a:off x="971600" y="31898"/>
            <a:ext cx="7416824" cy="1457325"/>
          </a:xfrm>
          <a:prstGeom prst="rect">
            <a:avLst/>
          </a:prstGeom>
          <a:noFill/>
          <a:ln w="9525">
            <a:noFill/>
            <a:miter lim="800000"/>
            <a:headEnd/>
            <a:tailEnd/>
          </a:ln>
        </p:spPr>
      </p:pic>
      <p:sp>
        <p:nvSpPr>
          <p:cNvPr id="3" name="CasellaDiTesto 2"/>
          <p:cNvSpPr txBox="1"/>
          <p:nvPr/>
        </p:nvSpPr>
        <p:spPr>
          <a:xfrm>
            <a:off x="611560" y="1988840"/>
            <a:ext cx="7776864" cy="4547399"/>
          </a:xfrm>
          <a:prstGeom prst="rect">
            <a:avLst/>
          </a:prstGeom>
          <a:noFill/>
        </p:spPr>
        <p:txBody>
          <a:bodyPr wrap="square" rtlCol="0">
            <a:spAutoFit/>
          </a:bodyPr>
          <a:lstStyle/>
          <a:p>
            <a:pPr>
              <a:lnSpc>
                <a:spcPct val="115000"/>
              </a:lnSpc>
              <a:spcAft>
                <a:spcPts val="1000"/>
              </a:spcAft>
            </a:pPr>
            <a:r>
              <a:rPr lang="it-IT" sz="1400" dirty="0">
                <a:latin typeface="Times New Roman"/>
                <a:ea typeface="Calibri"/>
                <a:cs typeface="Times New Roman"/>
              </a:rPr>
              <a:t>Le </a:t>
            </a:r>
            <a:r>
              <a:rPr lang="it-IT" sz="2000" b="1" dirty="0">
                <a:latin typeface="Times New Roman"/>
                <a:ea typeface="Calibri"/>
                <a:cs typeface="Times New Roman"/>
              </a:rPr>
              <a:t>attività di monitoraggio e valutazione </a:t>
            </a:r>
            <a:r>
              <a:rPr lang="it-IT" sz="1400" dirty="0">
                <a:latin typeface="Times New Roman"/>
                <a:ea typeface="Calibri"/>
                <a:cs typeface="Times New Roman"/>
              </a:rPr>
              <a:t>, oltre a quelle dell’ Autorità di Gestione  del piano , sono state realizzate dalla Referente della Valutazione con  collaborazione   degli studenti , dei tutor ,  ed esperti  dei tre moduli del PIANO . La tipologia ( test   , scheda di valutazioni , relazioni finali ) l’indagine adottata è stata ritenuta la più idonea a mettere in luce pregi e difetti dei moduli .</a:t>
            </a:r>
            <a:endParaRPr lang="it-IT" sz="1400" dirty="0">
              <a:ea typeface="Calibri"/>
              <a:cs typeface="Times New Roman"/>
            </a:endParaRPr>
          </a:p>
          <a:p>
            <a:pPr>
              <a:lnSpc>
                <a:spcPct val="115000"/>
              </a:lnSpc>
              <a:spcAft>
                <a:spcPts val="1000"/>
              </a:spcAft>
            </a:pPr>
            <a:r>
              <a:rPr lang="it-IT" sz="1400" dirty="0">
                <a:latin typeface="Times New Roman"/>
                <a:ea typeface="Calibri"/>
                <a:cs typeface="Times New Roman"/>
              </a:rPr>
              <a:t>Le informazioni  relative ai  risultati del </a:t>
            </a:r>
            <a:r>
              <a:rPr lang="it-IT" sz="1400" b="1" dirty="0">
                <a:latin typeface="Times New Roman"/>
                <a:ea typeface="Calibri"/>
                <a:cs typeface="Times New Roman"/>
              </a:rPr>
              <a:t>questionario iniziale</a:t>
            </a:r>
            <a:r>
              <a:rPr lang="it-IT" sz="1400" dirty="0">
                <a:latin typeface="Times New Roman"/>
                <a:ea typeface="Calibri"/>
                <a:cs typeface="Times New Roman"/>
              </a:rPr>
              <a:t> rivolto  agli studenti i in ordine ad aspettative e motivazioni dell’utenza sono state d’aiuto per la formulazione e predisposizione degli indicatori utili per le successive fasi del monitoraggio. Si allega  il risultato.</a:t>
            </a:r>
            <a:endParaRPr lang="it-IT" sz="1400" dirty="0">
              <a:ea typeface="Calibri"/>
              <a:cs typeface="Times New Roman"/>
            </a:endParaRPr>
          </a:p>
          <a:p>
            <a:pPr>
              <a:lnSpc>
                <a:spcPct val="115000"/>
              </a:lnSpc>
              <a:spcAft>
                <a:spcPts val="1000"/>
              </a:spcAft>
            </a:pPr>
            <a:r>
              <a:rPr lang="it-IT" sz="1400" dirty="0">
                <a:latin typeface="Times New Roman"/>
                <a:ea typeface="Calibri"/>
                <a:cs typeface="Times New Roman"/>
              </a:rPr>
              <a:t>Un questionario di </a:t>
            </a:r>
            <a:r>
              <a:rPr lang="it-IT" sz="1400" b="1" dirty="0">
                <a:latin typeface="Times New Roman"/>
                <a:ea typeface="Calibri"/>
                <a:cs typeface="Times New Roman"/>
              </a:rPr>
              <a:t>gradimento intermedio</a:t>
            </a:r>
            <a:r>
              <a:rPr lang="it-IT" sz="1400" dirty="0">
                <a:latin typeface="Times New Roman"/>
                <a:ea typeface="Calibri"/>
                <a:cs typeface="Times New Roman"/>
              </a:rPr>
              <a:t> rivolto alle/gli allieve/i in ordine a obiettivi prefissati, clima relazionale, aspetti organizzativi, punti di forza e di debolezza, opportunità. L’obiettivo è stato  è quello di controllare lo stato di attuazione del progetto sia sul piano didattico che  sul piano organizzativo, restituendo un quadro di elementi sui diversi aspetti dell’attività formativa che permette di verificare la coerenza con l’orizzonte delle attese ed il grado di soddisfazione globale, al fine di adottare eventuali correttivi.</a:t>
            </a:r>
            <a:endParaRPr lang="it-IT" sz="1400" dirty="0">
              <a:ea typeface="Calibri"/>
              <a:cs typeface="Times New Roman"/>
            </a:endParaRPr>
          </a:p>
          <a:p>
            <a:pPr>
              <a:lnSpc>
                <a:spcPct val="115000"/>
              </a:lnSpc>
              <a:spcAft>
                <a:spcPts val="1000"/>
              </a:spcAft>
            </a:pPr>
            <a:r>
              <a:rPr lang="it-IT" sz="1400" b="1" dirty="0">
                <a:latin typeface="Times New Roman"/>
                <a:ea typeface="Calibri"/>
                <a:cs typeface="Times New Roman"/>
              </a:rPr>
              <a:t>Un questionario di gradimento finale</a:t>
            </a:r>
            <a:r>
              <a:rPr lang="it-IT" sz="1400" dirty="0">
                <a:latin typeface="Times New Roman"/>
                <a:ea typeface="Calibri"/>
                <a:cs typeface="Times New Roman"/>
              </a:rPr>
              <a:t> rivolto alle/gli allieve/i in ordine all’organizzazione generale, per valutare l’attività svolta con l’esperto, l’attività del tutor scolastico, l’apprendimento, la didattica, il clima relazionale e l’efficacia dell’intervento formativo. Si allega il risultato </a:t>
            </a:r>
            <a:endParaRPr lang="it-IT" sz="1400" dirty="0">
              <a:ea typeface="Calibri"/>
              <a:cs typeface="Times New Roman"/>
            </a:endParaRPr>
          </a:p>
        </p:txBody>
      </p:sp>
    </p:spTree>
    <p:extLst>
      <p:ext uri="{BB962C8B-B14F-4D97-AF65-F5344CB8AC3E}">
        <p14:creationId xmlns:p14="http://schemas.microsoft.com/office/powerpoint/2010/main" val="387666046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99592" y="404664"/>
            <a:ext cx="7419975" cy="1457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CasellaDiTesto 1"/>
          <p:cNvSpPr txBox="1"/>
          <p:nvPr/>
        </p:nvSpPr>
        <p:spPr>
          <a:xfrm>
            <a:off x="611560" y="2420888"/>
            <a:ext cx="7992888" cy="4216539"/>
          </a:xfrm>
          <a:prstGeom prst="rect">
            <a:avLst/>
          </a:prstGeom>
          <a:noFill/>
        </p:spPr>
        <p:txBody>
          <a:bodyPr wrap="square" rtlCol="0">
            <a:spAutoFit/>
          </a:bodyPr>
          <a:lstStyle/>
          <a:p>
            <a:pPr algn="ctr"/>
            <a:r>
              <a:rPr lang="it-IT" sz="2800" dirty="0"/>
              <a:t>Analisi dati monitoraggio tutor  </a:t>
            </a:r>
          </a:p>
          <a:p>
            <a:pPr algn="ctr"/>
            <a:r>
              <a:rPr lang="it-IT" sz="1600" dirty="0"/>
              <a:t> Dall’analisi dei dati  questionario SWOT , scheda di valutazione esperto- azienda  dei tutors e delle relazioni finali  è possibile dedurre alcune considerazioni :  I tutors si dichiarano abbastanza soddisfatti in relazione agli aspetti generali dei singoli moduli : obiettivi, attività svolte,  metodologia  , strumenti utilizzati, risultati ottenuti, clima relazionale tra alunni, esperto/a e tutor, costanza nella partecipazione ,motivazione, nonché competenze acquisite.   Non mancano, comunque indicazioni e note negative: i tempi di realizzazione non sono sempre adeguati  a seguito di una calendarizzazione concentrata in pochi mesi ed in una fase delle attività didattiche, il II quadrimestre (ed in particolare da marzo a maggio, e anche giugno), cruciale per il buon esito dell’anno scolastico degli allievi . </a:t>
            </a:r>
          </a:p>
          <a:p>
            <a:pPr algn="ctr"/>
            <a:r>
              <a:rPr lang="it-IT" sz="1600" dirty="0"/>
              <a:t> In relazione agli aspetti gestionali ed organizzativi i tutor dichiarano di aver avuto costanti  contatti  con la referente della valutazione  la quale ha telefonato ai tecnici informatici  dato che alcune funzioni in  piattaforma risultavano inibite  per l’ inserimento dati . A fine del percorso  i tutors , come dimostrano i ticket inviati ai tecnici informatici , hanno dovuto  ristampare alcuni fogli presenze , relativi ai primi incontri dove non era possibile inserire nomi tutors ,per la registrazione  esatta delle ore effettuate.</a:t>
            </a:r>
          </a:p>
        </p:txBody>
      </p:sp>
    </p:spTree>
    <p:extLst>
      <p:ext uri="{BB962C8B-B14F-4D97-AF65-F5344CB8AC3E}">
        <p14:creationId xmlns:p14="http://schemas.microsoft.com/office/powerpoint/2010/main" val="34194548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99592" y="361008"/>
            <a:ext cx="7419975" cy="1457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CasellaDiTesto 1"/>
          <p:cNvSpPr txBox="1"/>
          <p:nvPr/>
        </p:nvSpPr>
        <p:spPr>
          <a:xfrm>
            <a:off x="467544" y="2420888"/>
            <a:ext cx="8136904" cy="3200876"/>
          </a:xfrm>
          <a:prstGeom prst="rect">
            <a:avLst/>
          </a:prstGeom>
          <a:noFill/>
        </p:spPr>
        <p:txBody>
          <a:bodyPr wrap="square" rtlCol="0">
            <a:spAutoFit/>
          </a:bodyPr>
          <a:lstStyle/>
          <a:p>
            <a:pPr algn="ctr"/>
            <a:r>
              <a:rPr lang="it-IT" sz="3600" dirty="0"/>
              <a:t>Analisi relazioni  </a:t>
            </a:r>
            <a:r>
              <a:rPr lang="it-IT" sz="3600" dirty="0" smtClean="0"/>
              <a:t>esperti</a:t>
            </a:r>
            <a:endParaRPr lang="it-IT" dirty="0"/>
          </a:p>
          <a:p>
            <a:pPr algn="ctr"/>
            <a:r>
              <a:rPr lang="it-IT" dirty="0"/>
              <a:t> Gli esperti dei  singoli moduli si dichiarano abbastanza soddisfatti: obiettivi, contenuti, attività svolte, metodologie , strumenti utilizzati, risultati ottenuti, clima relazionale tra alunni, esperto/a e tutor, assiduità nella partecipazione e disponibilità all’apprendimento, motivazione, nonché competenze acquisite cosi come mostrano  i risultati delle schede di valutazioni degli studenti dei singoli moduli.</a:t>
            </a:r>
          </a:p>
          <a:p>
            <a:pPr algn="ctr"/>
            <a:r>
              <a:rPr lang="it-IT" sz="4000" dirty="0"/>
              <a:t>Frequenza</a:t>
            </a:r>
          </a:p>
          <a:p>
            <a:pPr algn="ctr"/>
            <a:r>
              <a:rPr lang="it-IT" dirty="0"/>
              <a:t>Come mostra il grafico allegato su 45 studentesse e studenti solo un ‘ allieva ha superato il limite delle assenze .</a:t>
            </a:r>
          </a:p>
        </p:txBody>
      </p:sp>
    </p:spTree>
    <p:extLst>
      <p:ext uri="{BB962C8B-B14F-4D97-AF65-F5344CB8AC3E}">
        <p14:creationId xmlns:p14="http://schemas.microsoft.com/office/powerpoint/2010/main" val="405889603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4632" cy="506487"/>
          </a:xfrm>
        </p:spPr>
        <p:txBody>
          <a:bodyPr>
            <a:noAutofit/>
          </a:bodyPr>
          <a:lstStyle/>
          <a:p>
            <a:pPr>
              <a:lnSpc>
                <a:spcPct val="150000"/>
              </a:lnSpc>
              <a:spcAft>
                <a:spcPts val="0"/>
              </a:spcAft>
            </a:pPr>
            <a:r>
              <a:rPr lang="it-IT" sz="3600" dirty="0" smtClean="0">
                <a:latin typeface="Palatino Linotype" pitchFamily="18" charset="0"/>
              </a:rPr>
              <a:t>PERCORSI IN FILIERA</a:t>
            </a:r>
            <a:endParaRPr lang="it-IT" sz="3600" dirty="0">
              <a:latin typeface="Palatino Linotype" pitchFamily="18" charset="0"/>
            </a:endParaRPr>
          </a:p>
        </p:txBody>
      </p:sp>
      <p:pic>
        <p:nvPicPr>
          <p:cNvPr id="4" name="Immagine 3" descr="E:\Utente\Desktop\pon kit\Loghi PON 2014-2020 (fse).png"/>
          <p:cNvPicPr/>
          <p:nvPr/>
        </p:nvPicPr>
        <p:blipFill>
          <a:blip r:embed="rId2" cstate="print"/>
          <a:srcRect/>
          <a:stretch>
            <a:fillRect/>
          </a:stretch>
        </p:blipFill>
        <p:spPr bwMode="auto">
          <a:xfrm>
            <a:off x="827584" y="260648"/>
            <a:ext cx="7416824" cy="1457325"/>
          </a:xfrm>
          <a:prstGeom prst="rect">
            <a:avLst/>
          </a:prstGeom>
          <a:noFill/>
          <a:ln w="9525">
            <a:noFill/>
            <a:miter lim="800000"/>
            <a:headEnd/>
            <a:tailEnd/>
          </a:ln>
        </p:spPr>
      </p:pic>
      <p:graphicFrame>
        <p:nvGraphicFramePr>
          <p:cNvPr id="3" name="Tabella 2"/>
          <p:cNvGraphicFramePr>
            <a:graphicFrameLocks noGrp="1"/>
          </p:cNvGraphicFramePr>
          <p:nvPr>
            <p:extLst>
              <p:ext uri="{D42A27DB-BD31-4B8C-83A1-F6EECF244321}">
                <p14:modId xmlns:p14="http://schemas.microsoft.com/office/powerpoint/2010/main" val="2413773885"/>
              </p:ext>
            </p:extLst>
          </p:nvPr>
        </p:nvGraphicFramePr>
        <p:xfrm>
          <a:off x="1427671" y="3356992"/>
          <a:ext cx="6216650" cy="2956560"/>
        </p:xfrm>
        <a:graphic>
          <a:graphicData uri="http://schemas.openxmlformats.org/drawingml/2006/table">
            <a:tbl>
              <a:tblPr firstRow="1" firstCol="1" bandRow="1">
                <a:tableStyleId>{5C22544A-7EE6-4342-B048-85BDC9FD1C3A}</a:tableStyleId>
              </a:tblPr>
              <a:tblGrid>
                <a:gridCol w="900430"/>
                <a:gridCol w="2524125"/>
                <a:gridCol w="2162175"/>
                <a:gridCol w="629920"/>
              </a:tblGrid>
              <a:tr h="255270">
                <a:tc>
                  <a:txBody>
                    <a:bodyPr/>
                    <a:lstStyle/>
                    <a:p>
                      <a:pPr>
                        <a:spcAft>
                          <a:spcPts val="0"/>
                        </a:spcAft>
                      </a:pPr>
                      <a:r>
                        <a:rPr lang="it-IT" sz="1000" u="none" strike="noStrike">
                          <a:effectLst/>
                        </a:rPr>
                        <a:t> </a:t>
                      </a:r>
                      <a:endParaRPr lang="it-IT" sz="1000">
                        <a:effectLst/>
                      </a:endParaRPr>
                    </a:p>
                    <a:p>
                      <a:pPr>
                        <a:spcAft>
                          <a:spcPts val="0"/>
                        </a:spcAft>
                      </a:pPr>
                      <a:r>
                        <a:rPr lang="it-IT" sz="1000" u="sng">
                          <a:effectLst/>
                        </a:rPr>
                        <a:t> N° studenti </a:t>
                      </a:r>
                      <a:endParaRPr lang="it-IT" sz="1000">
                        <a:effectLst/>
                        <a:latin typeface="Times New Roman"/>
                        <a:ea typeface="Times New Roman"/>
                        <a:cs typeface="Times New Roman"/>
                      </a:endParaRPr>
                    </a:p>
                  </a:txBody>
                  <a:tcPr marL="68580" marR="68580" marT="0" marB="0"/>
                </a:tc>
                <a:tc>
                  <a:txBody>
                    <a:bodyPr/>
                    <a:lstStyle/>
                    <a:p>
                      <a:pPr>
                        <a:spcAft>
                          <a:spcPts val="0"/>
                        </a:spcAft>
                      </a:pPr>
                      <a:r>
                        <a:rPr lang="it-IT" sz="1000" u="none" strike="noStrike">
                          <a:effectLst/>
                        </a:rPr>
                        <a:t> </a:t>
                      </a:r>
                      <a:endParaRPr lang="it-IT" sz="1000">
                        <a:effectLst/>
                      </a:endParaRPr>
                    </a:p>
                    <a:p>
                      <a:pPr>
                        <a:spcAft>
                          <a:spcPts val="0"/>
                        </a:spcAft>
                      </a:pPr>
                      <a:r>
                        <a:rPr lang="it-IT" sz="1000">
                          <a:effectLst/>
                        </a:rPr>
                        <a:t>    TITOLO MODULO/ INIZIO ATTIVITA’</a:t>
                      </a:r>
                      <a:endParaRPr lang="it-IT" sz="1000">
                        <a:effectLst/>
                        <a:latin typeface="Times New Roman"/>
                        <a:ea typeface="Times New Roman"/>
                        <a:cs typeface="Times New Roman"/>
                      </a:endParaRPr>
                    </a:p>
                  </a:txBody>
                  <a:tcPr marL="68580" marR="68580" marT="0" marB="0"/>
                </a:tc>
                <a:tc>
                  <a:txBody>
                    <a:bodyPr/>
                    <a:lstStyle/>
                    <a:p>
                      <a:pPr>
                        <a:spcAft>
                          <a:spcPts val="0"/>
                        </a:spcAft>
                      </a:pPr>
                      <a:r>
                        <a:rPr lang="it-IT" sz="1000">
                          <a:effectLst/>
                        </a:rPr>
                        <a:t>       </a:t>
                      </a:r>
                    </a:p>
                    <a:p>
                      <a:pPr>
                        <a:spcAft>
                          <a:spcPts val="0"/>
                        </a:spcAft>
                      </a:pPr>
                      <a:r>
                        <a:rPr lang="it-IT" sz="1000">
                          <a:effectLst/>
                        </a:rPr>
                        <a:t>                SEDE </a:t>
                      </a:r>
                      <a:r>
                        <a:rPr lang="it-IT" sz="1400">
                          <a:effectLst/>
                        </a:rPr>
                        <a:t>ASL</a:t>
                      </a:r>
                      <a:r>
                        <a:rPr lang="it-IT" sz="1000">
                          <a:effectLst/>
                        </a:rPr>
                        <a:t>                                                      </a:t>
                      </a:r>
                      <a:endParaRPr lang="it-IT" sz="1000">
                        <a:effectLst/>
                        <a:latin typeface="Times New Roman"/>
                        <a:ea typeface="Times New Roman"/>
                        <a:cs typeface="Times New Roman"/>
                      </a:endParaRPr>
                    </a:p>
                  </a:txBody>
                  <a:tcPr marL="68580" marR="68580" marT="0" marB="0"/>
                </a:tc>
                <a:tc>
                  <a:txBody>
                    <a:bodyPr/>
                    <a:lstStyle/>
                    <a:p>
                      <a:pPr>
                        <a:spcAft>
                          <a:spcPts val="0"/>
                        </a:spcAft>
                      </a:pPr>
                      <a:r>
                        <a:rPr lang="it-IT" sz="1000">
                          <a:effectLst/>
                        </a:rPr>
                        <a:t> </a:t>
                      </a:r>
                    </a:p>
                    <a:p>
                      <a:pPr>
                        <a:spcAft>
                          <a:spcPts val="0"/>
                        </a:spcAft>
                      </a:pPr>
                      <a:r>
                        <a:rPr lang="it-IT" sz="1000">
                          <a:effectLst/>
                        </a:rPr>
                        <a:t>ORE</a:t>
                      </a:r>
                      <a:endParaRPr lang="it-IT" sz="1000">
                        <a:effectLst/>
                        <a:latin typeface="Times New Roman"/>
                        <a:ea typeface="Times New Roman"/>
                        <a:cs typeface="Times New Roman"/>
                      </a:endParaRPr>
                    </a:p>
                  </a:txBody>
                  <a:tcPr marL="68580" marR="68580" marT="0" marB="0"/>
                </a:tc>
              </a:tr>
              <a:tr h="299720">
                <a:tc>
                  <a:txBody>
                    <a:bodyPr/>
                    <a:lstStyle/>
                    <a:p>
                      <a:pPr>
                        <a:spcAft>
                          <a:spcPts val="0"/>
                        </a:spcAft>
                      </a:pPr>
                      <a:r>
                        <a:rPr lang="it-IT" sz="1000" u="none" strike="noStrike">
                          <a:effectLst/>
                        </a:rPr>
                        <a:t> </a:t>
                      </a:r>
                      <a:endParaRPr lang="it-IT" sz="1000">
                        <a:effectLst/>
                      </a:endParaRPr>
                    </a:p>
                    <a:p>
                      <a:pPr>
                        <a:spcAft>
                          <a:spcPts val="0"/>
                        </a:spcAft>
                      </a:pPr>
                      <a:r>
                        <a:rPr lang="it-IT" sz="1000" u="sng">
                          <a:effectLst/>
                        </a:rPr>
                        <a:t>15</a:t>
                      </a:r>
                      <a:endParaRPr lang="it-IT" sz="1000">
                        <a:effectLst/>
                      </a:endParaRPr>
                    </a:p>
                    <a:p>
                      <a:pPr>
                        <a:spcAft>
                          <a:spcPts val="0"/>
                        </a:spcAft>
                      </a:pPr>
                      <a:r>
                        <a:rPr lang="it-IT" sz="1000">
                          <a:effectLst/>
                        </a:rPr>
                        <a:t>4 maschi</a:t>
                      </a:r>
                    </a:p>
                    <a:p>
                      <a:pPr>
                        <a:spcAft>
                          <a:spcPts val="0"/>
                        </a:spcAft>
                      </a:pPr>
                      <a:r>
                        <a:rPr lang="it-IT" sz="1000">
                          <a:effectLst/>
                        </a:rPr>
                        <a:t>11 femmine</a:t>
                      </a:r>
                      <a:endParaRPr lang="it-IT" sz="1000">
                        <a:effectLst/>
                        <a:latin typeface="Times New Roman"/>
                        <a:ea typeface="Times New Roman"/>
                        <a:cs typeface="Times New Roman"/>
                      </a:endParaRPr>
                    </a:p>
                  </a:txBody>
                  <a:tcPr marL="68580" marR="68580" marT="0" marB="0"/>
                </a:tc>
                <a:tc>
                  <a:txBody>
                    <a:bodyPr/>
                    <a:lstStyle/>
                    <a:p>
                      <a:pPr marL="449580">
                        <a:spcAft>
                          <a:spcPts val="0"/>
                        </a:spcAft>
                      </a:pPr>
                      <a:r>
                        <a:rPr lang="it-IT" sz="1200">
                          <a:effectLst/>
                        </a:rPr>
                        <a:t>Viaggio Itinerante</a:t>
                      </a:r>
                      <a:endParaRPr lang="it-IT" sz="1000">
                        <a:effectLst/>
                      </a:endParaRPr>
                    </a:p>
                    <a:p>
                      <a:pPr>
                        <a:spcAft>
                          <a:spcPts val="0"/>
                        </a:spcAft>
                      </a:pPr>
                      <a:r>
                        <a:rPr lang="it-IT" sz="1000">
                          <a:effectLst/>
                        </a:rPr>
                        <a:t>   (Indirizzo tecnico turistico e sociosanitario)</a:t>
                      </a:r>
                    </a:p>
                    <a:p>
                      <a:pPr>
                        <a:spcAft>
                          <a:spcPts val="0"/>
                        </a:spcAft>
                      </a:pPr>
                      <a:r>
                        <a:rPr lang="it-IT" sz="1000">
                          <a:effectLst/>
                        </a:rPr>
                        <a:t>           Dal 05/03/2018 al 15/06/2018</a:t>
                      </a:r>
                      <a:endParaRPr lang="it-IT" sz="1000">
                        <a:effectLst/>
                        <a:latin typeface="Times New Roman"/>
                        <a:ea typeface="Times New Roman"/>
                        <a:cs typeface="Times New Roman"/>
                      </a:endParaRPr>
                    </a:p>
                  </a:txBody>
                  <a:tcPr marL="68580" marR="68580" marT="0" marB="0"/>
                </a:tc>
                <a:tc>
                  <a:txBody>
                    <a:bodyPr/>
                    <a:lstStyle/>
                    <a:p>
                      <a:pPr>
                        <a:spcAft>
                          <a:spcPts val="0"/>
                        </a:spcAft>
                      </a:pPr>
                      <a:r>
                        <a:rPr lang="it-IT" sz="1000">
                          <a:effectLst/>
                        </a:rPr>
                        <a:t>Momi Travel &amp;Events</a:t>
                      </a:r>
                    </a:p>
                    <a:p>
                      <a:pPr>
                        <a:spcAft>
                          <a:spcPts val="0"/>
                        </a:spcAft>
                      </a:pPr>
                      <a:r>
                        <a:rPr lang="it-IT" sz="1000">
                          <a:effectLst/>
                        </a:rPr>
                        <a:t>Azienda :Associazione Promozione Sociale ‘MAGENDA 78’</a:t>
                      </a:r>
                    </a:p>
                    <a:p>
                      <a:pPr>
                        <a:spcAft>
                          <a:spcPts val="0"/>
                        </a:spcAft>
                      </a:pPr>
                      <a:r>
                        <a:rPr lang="it-IT" sz="1000">
                          <a:effectLst/>
                        </a:rPr>
                        <a:t>Hotel del SOLE </a:t>
                      </a:r>
                      <a:endParaRPr lang="it-IT" sz="1000">
                        <a:effectLst/>
                        <a:latin typeface="Times New Roman"/>
                        <a:ea typeface="Times New Roman"/>
                        <a:cs typeface="Times New Roman"/>
                      </a:endParaRPr>
                    </a:p>
                  </a:txBody>
                  <a:tcPr marL="68580" marR="68580" marT="0" marB="0"/>
                </a:tc>
                <a:tc>
                  <a:txBody>
                    <a:bodyPr/>
                    <a:lstStyle/>
                    <a:p>
                      <a:pPr>
                        <a:spcAft>
                          <a:spcPts val="0"/>
                        </a:spcAft>
                      </a:pPr>
                      <a:r>
                        <a:rPr lang="it-IT" sz="1000">
                          <a:effectLst/>
                        </a:rPr>
                        <a:t> </a:t>
                      </a:r>
                    </a:p>
                    <a:p>
                      <a:pPr>
                        <a:spcAft>
                          <a:spcPts val="0"/>
                        </a:spcAft>
                      </a:pPr>
                      <a:r>
                        <a:rPr lang="it-IT" sz="1000">
                          <a:effectLst/>
                        </a:rPr>
                        <a:t>120</a:t>
                      </a:r>
                      <a:endParaRPr lang="it-IT" sz="1000">
                        <a:effectLst/>
                        <a:latin typeface="Times New Roman"/>
                        <a:ea typeface="Times New Roman"/>
                        <a:cs typeface="Times New Roman"/>
                      </a:endParaRPr>
                    </a:p>
                  </a:txBody>
                  <a:tcPr marL="68580" marR="68580" marT="0" marB="0"/>
                </a:tc>
              </a:tr>
              <a:tr h="259080">
                <a:tc>
                  <a:txBody>
                    <a:bodyPr/>
                    <a:lstStyle/>
                    <a:p>
                      <a:pPr>
                        <a:spcAft>
                          <a:spcPts val="0"/>
                        </a:spcAft>
                      </a:pPr>
                      <a:r>
                        <a:rPr lang="it-IT" sz="1000" u="none" strike="noStrike">
                          <a:effectLst/>
                        </a:rPr>
                        <a:t> </a:t>
                      </a:r>
                      <a:endParaRPr lang="it-IT" sz="1000">
                        <a:effectLst/>
                      </a:endParaRPr>
                    </a:p>
                    <a:p>
                      <a:pPr>
                        <a:spcAft>
                          <a:spcPts val="0"/>
                        </a:spcAft>
                      </a:pPr>
                      <a:r>
                        <a:rPr lang="it-IT" sz="1000" u="sng">
                          <a:effectLst/>
                        </a:rPr>
                        <a:t>15</a:t>
                      </a:r>
                      <a:endParaRPr lang="it-IT" sz="1000">
                        <a:effectLst/>
                      </a:endParaRPr>
                    </a:p>
                    <a:p>
                      <a:pPr>
                        <a:spcAft>
                          <a:spcPts val="0"/>
                        </a:spcAft>
                      </a:pPr>
                      <a:r>
                        <a:rPr lang="it-IT" sz="1000">
                          <a:effectLst/>
                        </a:rPr>
                        <a:t>8 maschi</a:t>
                      </a:r>
                    </a:p>
                    <a:p>
                      <a:pPr>
                        <a:spcAft>
                          <a:spcPts val="0"/>
                        </a:spcAft>
                      </a:pPr>
                      <a:r>
                        <a:rPr lang="it-IT" sz="1000">
                          <a:effectLst/>
                        </a:rPr>
                        <a:t>7 femmine</a:t>
                      </a:r>
                      <a:endParaRPr lang="it-IT" sz="1000">
                        <a:effectLst/>
                        <a:latin typeface="Times New Roman"/>
                        <a:ea typeface="Times New Roman"/>
                        <a:cs typeface="Times New Roman"/>
                      </a:endParaRPr>
                    </a:p>
                  </a:txBody>
                  <a:tcPr marL="68580" marR="68580" marT="0" marB="0"/>
                </a:tc>
                <a:tc>
                  <a:txBody>
                    <a:bodyPr/>
                    <a:lstStyle/>
                    <a:p>
                      <a:pPr>
                        <a:spcAft>
                          <a:spcPts val="0"/>
                        </a:spcAft>
                      </a:pPr>
                      <a:r>
                        <a:rPr lang="it-IT" sz="1200">
                          <a:effectLst/>
                        </a:rPr>
                        <a:t>                  Skills Training</a:t>
                      </a:r>
                      <a:endParaRPr lang="it-IT" sz="1000">
                        <a:effectLst/>
                      </a:endParaRPr>
                    </a:p>
                    <a:p>
                      <a:pPr>
                        <a:spcAft>
                          <a:spcPts val="0"/>
                        </a:spcAft>
                      </a:pPr>
                      <a:r>
                        <a:rPr lang="it-IT" sz="1000">
                          <a:effectLst/>
                        </a:rPr>
                        <a:t>          (Indirizzo servizi commerciali)</a:t>
                      </a:r>
                    </a:p>
                    <a:p>
                      <a:pPr>
                        <a:spcAft>
                          <a:spcPts val="0"/>
                        </a:spcAft>
                      </a:pPr>
                      <a:r>
                        <a:rPr lang="it-IT" sz="1000">
                          <a:effectLst/>
                        </a:rPr>
                        <a:t>       Dal 05/03/2018 al 18/06/2018</a:t>
                      </a:r>
                      <a:endParaRPr lang="it-IT" sz="1000">
                        <a:effectLst/>
                        <a:latin typeface="Times New Roman"/>
                        <a:ea typeface="Times New Roman"/>
                        <a:cs typeface="Times New Roman"/>
                      </a:endParaRPr>
                    </a:p>
                  </a:txBody>
                  <a:tcPr marL="68580" marR="68580" marT="0" marB="0"/>
                </a:tc>
                <a:tc>
                  <a:txBody>
                    <a:bodyPr/>
                    <a:lstStyle/>
                    <a:p>
                      <a:pPr>
                        <a:spcAft>
                          <a:spcPts val="0"/>
                        </a:spcAft>
                      </a:pPr>
                      <a:r>
                        <a:rPr lang="it-IT" sz="1000">
                          <a:effectLst/>
                        </a:rPr>
                        <a:t>La ‘SINE’s.c.a.r.l.consorzio Sinergie Filiera - ASI Carinaro Gricignano Aversa nord -.</a:t>
                      </a:r>
                      <a:endParaRPr lang="it-IT" sz="1000">
                        <a:effectLst/>
                        <a:latin typeface="Times New Roman"/>
                        <a:ea typeface="Times New Roman"/>
                        <a:cs typeface="Times New Roman"/>
                      </a:endParaRPr>
                    </a:p>
                  </a:txBody>
                  <a:tcPr marL="68580" marR="68580" marT="0" marB="0"/>
                </a:tc>
                <a:tc>
                  <a:txBody>
                    <a:bodyPr/>
                    <a:lstStyle/>
                    <a:p>
                      <a:pPr>
                        <a:spcAft>
                          <a:spcPts val="0"/>
                        </a:spcAft>
                      </a:pPr>
                      <a:r>
                        <a:rPr lang="it-IT" sz="1000">
                          <a:effectLst/>
                        </a:rPr>
                        <a:t> </a:t>
                      </a:r>
                    </a:p>
                    <a:p>
                      <a:pPr>
                        <a:spcAft>
                          <a:spcPts val="0"/>
                        </a:spcAft>
                      </a:pPr>
                      <a:r>
                        <a:rPr lang="it-IT" sz="1000">
                          <a:effectLst/>
                        </a:rPr>
                        <a:t>120</a:t>
                      </a:r>
                      <a:endParaRPr lang="it-IT" sz="1000">
                        <a:effectLst/>
                        <a:latin typeface="Times New Roman"/>
                        <a:ea typeface="Times New Roman"/>
                        <a:cs typeface="Times New Roman"/>
                      </a:endParaRPr>
                    </a:p>
                  </a:txBody>
                  <a:tcPr marL="68580" marR="68580" marT="0" marB="0"/>
                </a:tc>
              </a:tr>
              <a:tr h="287655">
                <a:tc>
                  <a:txBody>
                    <a:bodyPr/>
                    <a:lstStyle/>
                    <a:p>
                      <a:pPr>
                        <a:spcAft>
                          <a:spcPts val="0"/>
                        </a:spcAft>
                      </a:pPr>
                      <a:r>
                        <a:rPr lang="it-IT" sz="1000" u="none" strike="noStrike">
                          <a:effectLst/>
                        </a:rPr>
                        <a:t> </a:t>
                      </a:r>
                      <a:endParaRPr lang="it-IT" sz="1000">
                        <a:effectLst/>
                      </a:endParaRPr>
                    </a:p>
                    <a:p>
                      <a:pPr>
                        <a:spcAft>
                          <a:spcPts val="0"/>
                        </a:spcAft>
                      </a:pPr>
                      <a:r>
                        <a:rPr lang="it-IT" sz="1000" u="sng">
                          <a:effectLst/>
                        </a:rPr>
                        <a:t>15</a:t>
                      </a:r>
                      <a:endParaRPr lang="it-IT" sz="1000">
                        <a:effectLst/>
                      </a:endParaRPr>
                    </a:p>
                    <a:p>
                      <a:pPr>
                        <a:spcAft>
                          <a:spcPts val="0"/>
                        </a:spcAft>
                      </a:pPr>
                      <a:r>
                        <a:rPr lang="it-IT" sz="1000">
                          <a:effectLst/>
                        </a:rPr>
                        <a:t>9 femmine </a:t>
                      </a:r>
                    </a:p>
                    <a:p>
                      <a:pPr>
                        <a:spcAft>
                          <a:spcPts val="0"/>
                        </a:spcAft>
                      </a:pPr>
                      <a:r>
                        <a:rPr lang="it-IT" sz="1000">
                          <a:effectLst/>
                        </a:rPr>
                        <a:t>6 maschi</a:t>
                      </a:r>
                      <a:endParaRPr lang="it-IT" sz="1000">
                        <a:effectLst/>
                        <a:latin typeface="Times New Roman"/>
                        <a:ea typeface="Times New Roman"/>
                        <a:cs typeface="Times New Roman"/>
                      </a:endParaRPr>
                    </a:p>
                  </a:txBody>
                  <a:tcPr marL="68580" marR="68580" marT="0" marB="0"/>
                </a:tc>
                <a:tc>
                  <a:txBody>
                    <a:bodyPr/>
                    <a:lstStyle/>
                    <a:p>
                      <a:pPr>
                        <a:spcAft>
                          <a:spcPts val="0"/>
                        </a:spcAft>
                      </a:pPr>
                      <a:r>
                        <a:rPr lang="it-IT" sz="1200">
                          <a:effectLst/>
                        </a:rPr>
                        <a:t>                       </a:t>
                      </a:r>
                      <a:endParaRPr lang="it-IT" sz="1000">
                        <a:effectLst/>
                      </a:endParaRPr>
                    </a:p>
                    <a:p>
                      <a:pPr>
                        <a:spcAft>
                          <a:spcPts val="0"/>
                        </a:spcAft>
                      </a:pPr>
                      <a:r>
                        <a:rPr lang="it-IT" sz="1200">
                          <a:effectLst/>
                        </a:rPr>
                        <a:t>             Comunicazione per il</a:t>
                      </a:r>
                      <a:endParaRPr lang="it-IT" sz="1000">
                        <a:effectLst/>
                      </a:endParaRPr>
                    </a:p>
                    <a:p>
                      <a:pPr>
                        <a:spcAft>
                          <a:spcPts val="0"/>
                        </a:spcAft>
                      </a:pPr>
                      <a:r>
                        <a:rPr lang="it-IT" sz="1200">
                          <a:effectLst/>
                        </a:rPr>
                        <a:t>                          ‘ BCO’</a:t>
                      </a:r>
                      <a:endParaRPr lang="it-IT" sz="1000">
                        <a:effectLst/>
                      </a:endParaRPr>
                    </a:p>
                    <a:p>
                      <a:pPr>
                        <a:spcAft>
                          <a:spcPts val="0"/>
                        </a:spcAft>
                      </a:pPr>
                      <a:r>
                        <a:rPr lang="it-IT" sz="1000">
                          <a:effectLst/>
                        </a:rPr>
                        <a:t>           (Indirizzo grafica e comunicazione)</a:t>
                      </a:r>
                    </a:p>
                    <a:p>
                      <a:pPr>
                        <a:spcAft>
                          <a:spcPts val="0"/>
                        </a:spcAft>
                      </a:pPr>
                      <a:r>
                        <a:rPr lang="it-IT" sz="1000">
                          <a:effectLst/>
                        </a:rPr>
                        <a:t>       Dal 05/03/2018 al 1 1/06/2018</a:t>
                      </a:r>
                      <a:endParaRPr lang="it-IT" sz="1000">
                        <a:effectLst/>
                        <a:latin typeface="Times New Roman"/>
                        <a:ea typeface="Times New Roman"/>
                        <a:cs typeface="Times New Roman"/>
                      </a:endParaRPr>
                    </a:p>
                  </a:txBody>
                  <a:tcPr marL="68580" marR="68580" marT="0" marB="0"/>
                </a:tc>
                <a:tc>
                  <a:txBody>
                    <a:bodyPr/>
                    <a:lstStyle/>
                    <a:p>
                      <a:pPr>
                        <a:spcAft>
                          <a:spcPts val="0"/>
                        </a:spcAft>
                      </a:pPr>
                      <a:r>
                        <a:rPr lang="it-IT" sz="1000">
                          <a:effectLst/>
                        </a:rPr>
                        <a:t>‘Best Company Outlet’ – Centro Campania di Marcianise-. </a:t>
                      </a:r>
                    </a:p>
                    <a:p>
                      <a:pPr>
                        <a:spcAft>
                          <a:spcPts val="0"/>
                        </a:spcAft>
                      </a:pPr>
                      <a:r>
                        <a:rPr lang="it-IT" sz="1000">
                          <a:effectLst/>
                        </a:rPr>
                        <a:t>Artmedia srl.-marchio Safari Studio Creativo- Aversa</a:t>
                      </a:r>
                    </a:p>
                    <a:p>
                      <a:pPr>
                        <a:spcAft>
                          <a:spcPts val="0"/>
                        </a:spcAft>
                      </a:pPr>
                      <a:r>
                        <a:rPr lang="it-IT" sz="1000">
                          <a:effectLst/>
                        </a:rPr>
                        <a:t>Russo Stampa –tipografia e litografia sia offset che digitale- Aversa</a:t>
                      </a:r>
                    </a:p>
                    <a:p>
                      <a:pPr>
                        <a:spcAft>
                          <a:spcPts val="0"/>
                        </a:spcAft>
                      </a:pPr>
                      <a:r>
                        <a:rPr lang="it-IT" sz="1000">
                          <a:effectLst/>
                        </a:rPr>
                        <a:t>Play Animation - servizio e attività nell’ ambito pubblicitario -Volla </a:t>
                      </a:r>
                    </a:p>
                    <a:p>
                      <a:pPr>
                        <a:spcAft>
                          <a:spcPts val="0"/>
                        </a:spcAft>
                      </a:pPr>
                      <a:r>
                        <a:rPr lang="it-IT" sz="1000">
                          <a:effectLst/>
                        </a:rPr>
                        <a:t> </a:t>
                      </a:r>
                      <a:endParaRPr lang="it-IT" sz="1000">
                        <a:effectLst/>
                        <a:latin typeface="Times New Roman"/>
                        <a:ea typeface="Times New Roman"/>
                        <a:cs typeface="Times New Roman"/>
                      </a:endParaRPr>
                    </a:p>
                  </a:txBody>
                  <a:tcPr marL="68580" marR="68580" marT="0" marB="0"/>
                </a:tc>
                <a:tc>
                  <a:txBody>
                    <a:bodyPr/>
                    <a:lstStyle/>
                    <a:p>
                      <a:pPr>
                        <a:spcAft>
                          <a:spcPts val="0"/>
                        </a:spcAft>
                      </a:pPr>
                      <a:r>
                        <a:rPr lang="it-IT" sz="1000" dirty="0">
                          <a:effectLst/>
                        </a:rPr>
                        <a:t> </a:t>
                      </a:r>
                    </a:p>
                    <a:p>
                      <a:pPr>
                        <a:spcAft>
                          <a:spcPts val="0"/>
                        </a:spcAft>
                      </a:pPr>
                      <a:r>
                        <a:rPr lang="it-IT" sz="1000" dirty="0">
                          <a:effectLst/>
                        </a:rPr>
                        <a:t> </a:t>
                      </a:r>
                    </a:p>
                    <a:p>
                      <a:pPr>
                        <a:spcAft>
                          <a:spcPts val="0"/>
                        </a:spcAft>
                      </a:pPr>
                      <a:r>
                        <a:rPr lang="it-IT" sz="1000" dirty="0">
                          <a:effectLst/>
                        </a:rPr>
                        <a:t> </a:t>
                      </a:r>
                    </a:p>
                    <a:p>
                      <a:pPr>
                        <a:spcAft>
                          <a:spcPts val="0"/>
                        </a:spcAft>
                      </a:pPr>
                      <a:r>
                        <a:rPr lang="it-IT" sz="1000" dirty="0">
                          <a:effectLst/>
                        </a:rPr>
                        <a:t> </a:t>
                      </a:r>
                    </a:p>
                    <a:p>
                      <a:pPr>
                        <a:spcAft>
                          <a:spcPts val="0"/>
                        </a:spcAft>
                      </a:pPr>
                      <a:r>
                        <a:rPr lang="it-IT" sz="1000" dirty="0">
                          <a:effectLst/>
                        </a:rPr>
                        <a:t>120</a:t>
                      </a:r>
                    </a:p>
                    <a:p>
                      <a:pPr>
                        <a:spcAft>
                          <a:spcPts val="0"/>
                        </a:spcAft>
                      </a:pPr>
                      <a:r>
                        <a:rPr lang="it-IT" sz="1000" dirty="0">
                          <a:effectLst/>
                        </a:rPr>
                        <a:t> </a:t>
                      </a:r>
                      <a:endParaRPr lang="it-IT" sz="1000" dirty="0">
                        <a:effectLst/>
                        <a:latin typeface="Times New Roman"/>
                        <a:ea typeface="Times New Roman"/>
                        <a:cs typeface="Times New Roman"/>
                      </a:endParaRPr>
                    </a:p>
                  </a:txBody>
                  <a:tcPr marL="68580" marR="68580" marT="0" marB="0"/>
                </a:tc>
              </a:tr>
            </a:tbl>
          </a:graphicData>
        </a:graphic>
      </p:graphicFrame>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magine 3" descr="E:\Utente\Desktop\pon kit\Loghi PON 2014-2020 (fse).png"/>
          <p:cNvPicPr/>
          <p:nvPr/>
        </p:nvPicPr>
        <p:blipFill>
          <a:blip r:embed="rId2" cstate="print"/>
          <a:srcRect/>
          <a:stretch>
            <a:fillRect/>
          </a:stretch>
        </p:blipFill>
        <p:spPr bwMode="auto">
          <a:xfrm>
            <a:off x="827584" y="260648"/>
            <a:ext cx="7416824" cy="1457325"/>
          </a:xfrm>
          <a:prstGeom prst="rect">
            <a:avLst/>
          </a:prstGeom>
          <a:noFill/>
          <a:ln w="9525">
            <a:noFill/>
            <a:miter lim="800000"/>
            <a:headEnd/>
            <a:tailEnd/>
          </a:ln>
        </p:spPr>
      </p:pic>
      <p:sp>
        <p:nvSpPr>
          <p:cNvPr id="6" name="CasellaDiTesto 5"/>
          <p:cNvSpPr txBox="1"/>
          <p:nvPr/>
        </p:nvSpPr>
        <p:spPr>
          <a:xfrm>
            <a:off x="1835696" y="2068226"/>
            <a:ext cx="6120680" cy="923330"/>
          </a:xfrm>
          <a:prstGeom prst="rect">
            <a:avLst/>
          </a:prstGeom>
          <a:noFill/>
        </p:spPr>
        <p:txBody>
          <a:bodyPr wrap="square" rtlCol="0">
            <a:spAutoFit/>
          </a:bodyPr>
          <a:lstStyle/>
          <a:p>
            <a:pPr algn="ctr"/>
            <a:r>
              <a:rPr lang="it-IT" sz="4000" dirty="0" smtClean="0">
                <a:latin typeface="Palatino Linotype" pitchFamily="18" charset="0"/>
              </a:rPr>
              <a:t>FIGURE COINVOLTE</a:t>
            </a:r>
          </a:p>
          <a:p>
            <a:pPr algn="ctr"/>
            <a:r>
              <a:rPr lang="it-IT" sz="1400" dirty="0" smtClean="0">
                <a:latin typeface="Palatino Linotype" pitchFamily="18" charset="0"/>
              </a:rPr>
              <a:t>Dirigente Scolastico dott. Giuseppe Manica</a:t>
            </a:r>
            <a:endParaRPr lang="it-IT" sz="1400" dirty="0">
              <a:latin typeface="Palatino Linotype" pitchFamily="18" charset="0"/>
            </a:endParaRPr>
          </a:p>
        </p:txBody>
      </p:sp>
      <p:graphicFrame>
        <p:nvGraphicFramePr>
          <p:cNvPr id="7" name="Tabella 6"/>
          <p:cNvGraphicFramePr>
            <a:graphicFrameLocks noGrp="1"/>
          </p:cNvGraphicFramePr>
          <p:nvPr>
            <p:extLst>
              <p:ext uri="{D42A27DB-BD31-4B8C-83A1-F6EECF244321}">
                <p14:modId xmlns:p14="http://schemas.microsoft.com/office/powerpoint/2010/main" val="943029573"/>
              </p:ext>
            </p:extLst>
          </p:nvPr>
        </p:nvGraphicFramePr>
        <p:xfrm>
          <a:off x="665031" y="3171824"/>
          <a:ext cx="3474921" cy="3209504"/>
        </p:xfrm>
        <a:graphic>
          <a:graphicData uri="http://schemas.openxmlformats.org/drawingml/2006/table">
            <a:tbl>
              <a:tblPr firstRow="1" firstCol="1" bandRow="1">
                <a:tableStyleId>{5C22544A-7EE6-4342-B048-85BDC9FD1C3A}</a:tableStyleId>
              </a:tblPr>
              <a:tblGrid>
                <a:gridCol w="665466"/>
                <a:gridCol w="2133559"/>
                <a:gridCol w="675896"/>
              </a:tblGrid>
              <a:tr h="943972">
                <a:tc>
                  <a:txBody>
                    <a:bodyPr/>
                    <a:lstStyle/>
                    <a:p>
                      <a:pPr>
                        <a:spcAft>
                          <a:spcPts val="0"/>
                        </a:spcAft>
                      </a:pPr>
                      <a:r>
                        <a:rPr lang="it-IT" sz="1000" u="none" strike="noStrike" dirty="0">
                          <a:effectLst/>
                        </a:rPr>
                        <a:t> </a:t>
                      </a:r>
                      <a:endParaRPr lang="it-IT" sz="1000" dirty="0">
                        <a:effectLst/>
                      </a:endParaRPr>
                    </a:p>
                    <a:p>
                      <a:pPr>
                        <a:spcAft>
                          <a:spcPts val="0"/>
                        </a:spcAft>
                      </a:pPr>
                      <a:r>
                        <a:rPr lang="it-IT" sz="1000" u="sng" dirty="0">
                          <a:effectLst/>
                        </a:rPr>
                        <a:t> Tutor interni</a:t>
                      </a:r>
                      <a:endParaRPr lang="it-IT" sz="1000" dirty="0">
                        <a:effectLst/>
                        <a:latin typeface="Times New Roman"/>
                        <a:ea typeface="Times New Roman"/>
                        <a:cs typeface="Times New Roman"/>
                      </a:endParaRPr>
                    </a:p>
                  </a:txBody>
                  <a:tcPr marL="68580" marR="68580" marT="0" marB="0"/>
                </a:tc>
                <a:tc>
                  <a:txBody>
                    <a:bodyPr/>
                    <a:lstStyle/>
                    <a:p>
                      <a:pPr>
                        <a:spcAft>
                          <a:spcPts val="0"/>
                        </a:spcAft>
                      </a:pPr>
                      <a:r>
                        <a:rPr lang="it-IT" sz="1000" u="none" strike="noStrike">
                          <a:effectLst/>
                        </a:rPr>
                        <a:t> </a:t>
                      </a:r>
                      <a:endParaRPr lang="it-IT" sz="1000">
                        <a:effectLst/>
                      </a:endParaRPr>
                    </a:p>
                    <a:p>
                      <a:pPr>
                        <a:spcAft>
                          <a:spcPts val="0"/>
                        </a:spcAft>
                      </a:pPr>
                      <a:r>
                        <a:rPr lang="it-IT" sz="1000">
                          <a:effectLst/>
                        </a:rPr>
                        <a:t>                TITOLO MODULO</a:t>
                      </a:r>
                      <a:endParaRPr lang="it-IT" sz="1000">
                        <a:effectLst/>
                        <a:latin typeface="Times New Roman"/>
                        <a:ea typeface="Times New Roman"/>
                        <a:cs typeface="Times New Roman"/>
                      </a:endParaRPr>
                    </a:p>
                  </a:txBody>
                  <a:tcPr marL="68580" marR="68580" marT="0" marB="0"/>
                </a:tc>
                <a:tc>
                  <a:txBody>
                    <a:bodyPr/>
                    <a:lstStyle/>
                    <a:p>
                      <a:pPr>
                        <a:spcAft>
                          <a:spcPts val="0"/>
                        </a:spcAft>
                      </a:pPr>
                      <a:r>
                        <a:rPr lang="it-IT" sz="1000" dirty="0">
                          <a:effectLst/>
                        </a:rPr>
                        <a:t>       </a:t>
                      </a:r>
                    </a:p>
                    <a:p>
                      <a:pPr>
                        <a:spcAft>
                          <a:spcPts val="0"/>
                        </a:spcAft>
                      </a:pPr>
                      <a:r>
                        <a:rPr lang="it-IT" sz="1000" dirty="0">
                          <a:effectLst/>
                        </a:rPr>
                        <a:t>        Tutor aziendali                                               </a:t>
                      </a:r>
                      <a:endParaRPr lang="it-IT" sz="1000" dirty="0">
                        <a:effectLst/>
                        <a:latin typeface="Times New Roman"/>
                        <a:ea typeface="Times New Roman"/>
                        <a:cs typeface="Times New Roman"/>
                      </a:endParaRPr>
                    </a:p>
                  </a:txBody>
                  <a:tcPr marL="68580" marR="68580" marT="0" marB="0"/>
                </a:tc>
              </a:tr>
              <a:tr h="604142">
                <a:tc>
                  <a:txBody>
                    <a:bodyPr/>
                    <a:lstStyle/>
                    <a:p>
                      <a:pPr>
                        <a:spcAft>
                          <a:spcPts val="0"/>
                        </a:spcAft>
                      </a:pPr>
                      <a:r>
                        <a:rPr lang="it-IT" sz="1000" u="none" strike="noStrike">
                          <a:effectLst/>
                        </a:rPr>
                        <a:t> </a:t>
                      </a:r>
                      <a:endParaRPr lang="it-IT" sz="1000">
                        <a:effectLst/>
                      </a:endParaRPr>
                    </a:p>
                    <a:p>
                      <a:pPr>
                        <a:spcAft>
                          <a:spcPts val="0"/>
                        </a:spcAft>
                      </a:pPr>
                      <a:r>
                        <a:rPr lang="it-IT" sz="1000" u="sng">
                          <a:effectLst/>
                        </a:rPr>
                        <a:t>3</a:t>
                      </a:r>
                      <a:endParaRPr lang="it-IT" sz="1000">
                        <a:effectLst/>
                        <a:latin typeface="Times New Roman"/>
                        <a:ea typeface="Times New Roman"/>
                        <a:cs typeface="Times New Roman"/>
                      </a:endParaRPr>
                    </a:p>
                  </a:txBody>
                  <a:tcPr marL="68580" marR="68580" marT="0" marB="0"/>
                </a:tc>
                <a:tc>
                  <a:txBody>
                    <a:bodyPr/>
                    <a:lstStyle/>
                    <a:p>
                      <a:pPr marL="449580" algn="ctr">
                        <a:spcAft>
                          <a:spcPts val="0"/>
                        </a:spcAft>
                      </a:pPr>
                      <a:r>
                        <a:rPr lang="it-IT" sz="1200" dirty="0">
                          <a:effectLst/>
                        </a:rPr>
                        <a:t>Viaggio Itinerante</a:t>
                      </a:r>
                      <a:endParaRPr lang="it-IT" sz="1000" dirty="0">
                        <a:effectLst/>
                      </a:endParaRPr>
                    </a:p>
                    <a:p>
                      <a:pPr algn="ctr">
                        <a:spcAft>
                          <a:spcPts val="0"/>
                        </a:spcAft>
                      </a:pPr>
                      <a:r>
                        <a:rPr lang="it-IT" sz="1000" dirty="0">
                          <a:effectLst/>
                        </a:rPr>
                        <a:t>   (Indirizzo tecnico turistico e sociosanitario)</a:t>
                      </a:r>
                      <a:endParaRPr lang="it-IT" sz="1000" dirty="0">
                        <a:effectLst/>
                        <a:latin typeface="Times New Roman"/>
                        <a:ea typeface="Times New Roman"/>
                        <a:cs typeface="Times New Roman"/>
                      </a:endParaRPr>
                    </a:p>
                  </a:txBody>
                  <a:tcPr marL="68580" marR="68580" marT="0" marB="0"/>
                </a:tc>
                <a:tc>
                  <a:txBody>
                    <a:bodyPr/>
                    <a:lstStyle/>
                    <a:p>
                      <a:pPr>
                        <a:spcAft>
                          <a:spcPts val="0"/>
                        </a:spcAft>
                      </a:pPr>
                      <a:r>
                        <a:rPr lang="it-IT" sz="1000">
                          <a:effectLst/>
                        </a:rPr>
                        <a:t> </a:t>
                      </a:r>
                    </a:p>
                    <a:p>
                      <a:pPr>
                        <a:spcAft>
                          <a:spcPts val="0"/>
                        </a:spcAft>
                      </a:pPr>
                      <a:r>
                        <a:rPr lang="it-IT" sz="1000">
                          <a:effectLst/>
                        </a:rPr>
                        <a:t>3</a:t>
                      </a:r>
                      <a:endParaRPr lang="it-IT" sz="1000">
                        <a:effectLst/>
                        <a:latin typeface="Times New Roman"/>
                        <a:ea typeface="Times New Roman"/>
                        <a:cs typeface="Times New Roman"/>
                      </a:endParaRPr>
                    </a:p>
                  </a:txBody>
                  <a:tcPr marL="68580" marR="68580" marT="0" marB="0"/>
                </a:tc>
              </a:tr>
              <a:tr h="604142">
                <a:tc>
                  <a:txBody>
                    <a:bodyPr/>
                    <a:lstStyle/>
                    <a:p>
                      <a:pPr>
                        <a:spcAft>
                          <a:spcPts val="0"/>
                        </a:spcAft>
                      </a:pPr>
                      <a:r>
                        <a:rPr lang="it-IT" sz="1000" u="none" strike="noStrike">
                          <a:effectLst/>
                        </a:rPr>
                        <a:t> </a:t>
                      </a:r>
                      <a:endParaRPr lang="it-IT" sz="1000">
                        <a:effectLst/>
                      </a:endParaRPr>
                    </a:p>
                    <a:p>
                      <a:pPr>
                        <a:spcAft>
                          <a:spcPts val="0"/>
                        </a:spcAft>
                      </a:pPr>
                      <a:r>
                        <a:rPr lang="it-IT" sz="1000" u="sng">
                          <a:effectLst/>
                        </a:rPr>
                        <a:t>3</a:t>
                      </a:r>
                      <a:endParaRPr lang="it-IT" sz="1000">
                        <a:effectLst/>
                        <a:latin typeface="Times New Roman"/>
                        <a:ea typeface="Times New Roman"/>
                        <a:cs typeface="Times New Roman"/>
                      </a:endParaRPr>
                    </a:p>
                  </a:txBody>
                  <a:tcPr marL="68580" marR="68580" marT="0" marB="0"/>
                </a:tc>
                <a:tc>
                  <a:txBody>
                    <a:bodyPr/>
                    <a:lstStyle/>
                    <a:p>
                      <a:pPr>
                        <a:spcAft>
                          <a:spcPts val="0"/>
                        </a:spcAft>
                      </a:pPr>
                      <a:r>
                        <a:rPr lang="it-IT" sz="1200" dirty="0">
                          <a:effectLst/>
                        </a:rPr>
                        <a:t>         </a:t>
                      </a:r>
                      <a:r>
                        <a:rPr lang="it-IT" sz="1200" dirty="0" err="1" smtClean="0">
                          <a:effectLst/>
                        </a:rPr>
                        <a:t>Skills</a:t>
                      </a:r>
                      <a:r>
                        <a:rPr lang="it-IT" sz="1200" dirty="0" smtClean="0">
                          <a:effectLst/>
                        </a:rPr>
                        <a:t> </a:t>
                      </a:r>
                      <a:r>
                        <a:rPr lang="it-IT" sz="1200" dirty="0">
                          <a:effectLst/>
                        </a:rPr>
                        <a:t>Training</a:t>
                      </a:r>
                      <a:endParaRPr lang="it-IT" sz="1000" dirty="0">
                        <a:effectLst/>
                      </a:endParaRPr>
                    </a:p>
                    <a:p>
                      <a:pPr>
                        <a:spcAft>
                          <a:spcPts val="0"/>
                        </a:spcAft>
                      </a:pPr>
                      <a:r>
                        <a:rPr lang="it-IT" sz="1000" dirty="0">
                          <a:effectLst/>
                        </a:rPr>
                        <a:t>          (Indirizzo servizi commerciali)</a:t>
                      </a:r>
                      <a:endParaRPr lang="it-IT" sz="1000" dirty="0">
                        <a:effectLst/>
                        <a:latin typeface="Times New Roman"/>
                        <a:ea typeface="Times New Roman"/>
                        <a:cs typeface="Times New Roman"/>
                      </a:endParaRPr>
                    </a:p>
                  </a:txBody>
                  <a:tcPr marL="68580" marR="68580" marT="0" marB="0"/>
                </a:tc>
                <a:tc>
                  <a:txBody>
                    <a:bodyPr/>
                    <a:lstStyle/>
                    <a:p>
                      <a:pPr>
                        <a:spcAft>
                          <a:spcPts val="0"/>
                        </a:spcAft>
                      </a:pPr>
                      <a:r>
                        <a:rPr lang="it-IT" sz="1000">
                          <a:effectLst/>
                        </a:rPr>
                        <a:t> </a:t>
                      </a:r>
                    </a:p>
                    <a:p>
                      <a:pPr>
                        <a:spcAft>
                          <a:spcPts val="0"/>
                        </a:spcAft>
                      </a:pPr>
                      <a:r>
                        <a:rPr lang="it-IT" sz="1000">
                          <a:effectLst/>
                        </a:rPr>
                        <a:t>1</a:t>
                      </a:r>
                      <a:endParaRPr lang="it-IT" sz="1000">
                        <a:effectLst/>
                        <a:latin typeface="Times New Roman"/>
                        <a:ea typeface="Times New Roman"/>
                        <a:cs typeface="Times New Roman"/>
                      </a:endParaRPr>
                    </a:p>
                  </a:txBody>
                  <a:tcPr marL="68580" marR="68580" marT="0" marB="0"/>
                </a:tc>
              </a:tr>
              <a:tr h="1057248">
                <a:tc>
                  <a:txBody>
                    <a:bodyPr/>
                    <a:lstStyle/>
                    <a:p>
                      <a:pPr>
                        <a:spcAft>
                          <a:spcPts val="0"/>
                        </a:spcAft>
                      </a:pPr>
                      <a:r>
                        <a:rPr lang="it-IT" sz="1000" u="none" strike="noStrike">
                          <a:effectLst/>
                        </a:rPr>
                        <a:t> </a:t>
                      </a:r>
                      <a:endParaRPr lang="it-IT" sz="1000">
                        <a:effectLst/>
                      </a:endParaRPr>
                    </a:p>
                    <a:p>
                      <a:pPr>
                        <a:spcAft>
                          <a:spcPts val="0"/>
                        </a:spcAft>
                      </a:pPr>
                      <a:r>
                        <a:rPr lang="it-IT" sz="1000" u="sng">
                          <a:effectLst/>
                        </a:rPr>
                        <a:t>3</a:t>
                      </a:r>
                      <a:endParaRPr lang="it-IT" sz="1000">
                        <a:effectLst/>
                        <a:latin typeface="Times New Roman"/>
                        <a:ea typeface="Times New Roman"/>
                        <a:cs typeface="Times New Roman"/>
                      </a:endParaRPr>
                    </a:p>
                  </a:txBody>
                  <a:tcPr marL="68580" marR="68580" marT="0" marB="0"/>
                </a:tc>
                <a:tc>
                  <a:txBody>
                    <a:bodyPr/>
                    <a:lstStyle/>
                    <a:p>
                      <a:pPr>
                        <a:spcAft>
                          <a:spcPts val="0"/>
                        </a:spcAft>
                      </a:pPr>
                      <a:r>
                        <a:rPr lang="it-IT" sz="1200" dirty="0">
                          <a:effectLst/>
                        </a:rPr>
                        <a:t>               </a:t>
                      </a:r>
                      <a:endParaRPr lang="it-IT" sz="1200" dirty="0" smtClean="0">
                        <a:effectLst/>
                      </a:endParaRPr>
                    </a:p>
                    <a:p>
                      <a:pPr>
                        <a:spcAft>
                          <a:spcPts val="0"/>
                        </a:spcAft>
                      </a:pPr>
                      <a:r>
                        <a:rPr lang="it-IT" sz="1200" dirty="0" smtClean="0">
                          <a:effectLst/>
                        </a:rPr>
                        <a:t>Comunicazione </a:t>
                      </a:r>
                      <a:r>
                        <a:rPr lang="it-IT" sz="1200" dirty="0">
                          <a:effectLst/>
                        </a:rPr>
                        <a:t>per il</a:t>
                      </a:r>
                      <a:endParaRPr lang="it-IT" sz="1000" dirty="0">
                        <a:effectLst/>
                      </a:endParaRPr>
                    </a:p>
                    <a:p>
                      <a:pPr>
                        <a:spcAft>
                          <a:spcPts val="0"/>
                        </a:spcAft>
                      </a:pPr>
                      <a:r>
                        <a:rPr lang="it-IT" sz="1200" dirty="0">
                          <a:effectLst/>
                        </a:rPr>
                        <a:t>               </a:t>
                      </a:r>
                      <a:r>
                        <a:rPr lang="it-IT" sz="1200" dirty="0" smtClean="0">
                          <a:effectLst/>
                        </a:rPr>
                        <a:t>  </a:t>
                      </a:r>
                      <a:r>
                        <a:rPr lang="it-IT" sz="1200" dirty="0">
                          <a:effectLst/>
                        </a:rPr>
                        <a:t>‘ BCO’</a:t>
                      </a:r>
                      <a:endParaRPr lang="it-IT" sz="1000" dirty="0">
                        <a:effectLst/>
                      </a:endParaRPr>
                    </a:p>
                    <a:p>
                      <a:pPr>
                        <a:spcAft>
                          <a:spcPts val="0"/>
                        </a:spcAft>
                      </a:pPr>
                      <a:r>
                        <a:rPr lang="it-IT" sz="1000" dirty="0">
                          <a:effectLst/>
                        </a:rPr>
                        <a:t>           (Indirizzo grafica e comunicazione)</a:t>
                      </a:r>
                      <a:endParaRPr lang="it-IT" sz="1000" dirty="0">
                        <a:effectLst/>
                        <a:latin typeface="Times New Roman"/>
                        <a:ea typeface="Times New Roman"/>
                        <a:cs typeface="Times New Roman"/>
                      </a:endParaRPr>
                    </a:p>
                  </a:txBody>
                  <a:tcPr marL="68580" marR="68580" marT="0" marB="0"/>
                </a:tc>
                <a:tc>
                  <a:txBody>
                    <a:bodyPr/>
                    <a:lstStyle/>
                    <a:p>
                      <a:pPr>
                        <a:spcAft>
                          <a:spcPts val="0"/>
                        </a:spcAft>
                      </a:pPr>
                      <a:r>
                        <a:rPr lang="it-IT" sz="1000" dirty="0">
                          <a:effectLst/>
                        </a:rPr>
                        <a:t> </a:t>
                      </a:r>
                    </a:p>
                    <a:p>
                      <a:pPr>
                        <a:spcAft>
                          <a:spcPts val="0"/>
                        </a:spcAft>
                      </a:pPr>
                      <a:r>
                        <a:rPr lang="it-IT" sz="1000" dirty="0">
                          <a:effectLst/>
                        </a:rPr>
                        <a:t>1</a:t>
                      </a:r>
                      <a:endParaRPr lang="it-IT" sz="1000" dirty="0">
                        <a:effectLst/>
                        <a:latin typeface="Times New Roman"/>
                        <a:ea typeface="Times New Roman"/>
                        <a:cs typeface="Times New Roman"/>
                      </a:endParaRPr>
                    </a:p>
                  </a:txBody>
                  <a:tcPr marL="68580" marR="68580" marT="0" marB="0"/>
                </a:tc>
              </a:tr>
            </a:tbl>
          </a:graphicData>
        </a:graphic>
      </p:graphicFrame>
      <p:sp>
        <p:nvSpPr>
          <p:cNvPr id="11" name="Rectangle 2"/>
          <p:cNvSpPr>
            <a:spLocks noChangeArrowheads="1"/>
          </p:cNvSpPr>
          <p:nvPr/>
        </p:nvSpPr>
        <p:spPr bwMode="auto">
          <a:xfrm>
            <a:off x="2700338" y="234315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it-IT" sz="1800" b="0" i="0" u="none" strike="noStrike" cap="none" normalizeH="0" baseline="0" smtClean="0">
              <a:ln>
                <a:noFill/>
              </a:ln>
              <a:solidFill>
                <a:schemeClr val="tx1"/>
              </a:solidFill>
              <a:effectLst/>
              <a:latin typeface="Arial" pitchFamily="34" charset="0"/>
              <a:cs typeface="Arial" pitchFamily="34" charset="0"/>
            </a:endParaRPr>
          </a:p>
        </p:txBody>
      </p:sp>
      <p:graphicFrame>
        <p:nvGraphicFramePr>
          <p:cNvPr id="2" name="Tabella 1"/>
          <p:cNvGraphicFramePr>
            <a:graphicFrameLocks noGrp="1"/>
          </p:cNvGraphicFramePr>
          <p:nvPr>
            <p:extLst>
              <p:ext uri="{D42A27DB-BD31-4B8C-83A1-F6EECF244321}">
                <p14:modId xmlns:p14="http://schemas.microsoft.com/office/powerpoint/2010/main" val="1210558606"/>
              </p:ext>
            </p:extLst>
          </p:nvPr>
        </p:nvGraphicFramePr>
        <p:xfrm>
          <a:off x="5040052" y="3178938"/>
          <a:ext cx="3581231" cy="3458031"/>
        </p:xfrm>
        <a:graphic>
          <a:graphicData uri="http://schemas.openxmlformats.org/drawingml/2006/table">
            <a:tbl>
              <a:tblPr firstRow="1" firstCol="1" bandRow="1">
                <a:tableStyleId>{5C22544A-7EE6-4342-B048-85BDC9FD1C3A}</a:tableStyleId>
              </a:tblPr>
              <a:tblGrid>
                <a:gridCol w="1096779"/>
                <a:gridCol w="2484452"/>
              </a:tblGrid>
              <a:tr h="708229">
                <a:tc>
                  <a:txBody>
                    <a:bodyPr/>
                    <a:lstStyle/>
                    <a:p>
                      <a:pPr>
                        <a:spcAft>
                          <a:spcPts val="0"/>
                        </a:spcAft>
                      </a:pPr>
                      <a:r>
                        <a:rPr lang="it-IT" sz="1000" u="none" strike="noStrike" dirty="0">
                          <a:effectLst/>
                        </a:rPr>
                        <a:t> </a:t>
                      </a:r>
                      <a:endParaRPr lang="it-IT" sz="1000" dirty="0">
                        <a:effectLst/>
                      </a:endParaRPr>
                    </a:p>
                    <a:p>
                      <a:pPr>
                        <a:spcAft>
                          <a:spcPts val="0"/>
                        </a:spcAft>
                      </a:pPr>
                      <a:r>
                        <a:rPr lang="it-IT" sz="1000" u="sng" dirty="0">
                          <a:effectLst/>
                        </a:rPr>
                        <a:t> FIGURE PROFESSIONALI</a:t>
                      </a:r>
                      <a:endParaRPr lang="it-IT" sz="1000" dirty="0">
                        <a:effectLst/>
                        <a:latin typeface="Times New Roman"/>
                        <a:ea typeface="Times New Roman"/>
                        <a:cs typeface="Times New Roman"/>
                      </a:endParaRPr>
                    </a:p>
                  </a:txBody>
                  <a:tcPr marL="68580" marR="68580" marT="0" marB="0"/>
                </a:tc>
                <a:tc>
                  <a:txBody>
                    <a:bodyPr/>
                    <a:lstStyle/>
                    <a:p>
                      <a:pPr>
                        <a:spcAft>
                          <a:spcPts val="0"/>
                        </a:spcAft>
                      </a:pPr>
                      <a:r>
                        <a:rPr lang="it-IT" sz="1000" u="none" strike="noStrike">
                          <a:effectLst/>
                        </a:rPr>
                        <a:t> </a:t>
                      </a:r>
                      <a:endParaRPr lang="it-IT" sz="1000">
                        <a:effectLst/>
                      </a:endParaRPr>
                    </a:p>
                    <a:p>
                      <a:pPr algn="ctr">
                        <a:spcAft>
                          <a:spcPts val="0"/>
                        </a:spcAft>
                      </a:pPr>
                      <a:r>
                        <a:rPr lang="it-IT" sz="1000">
                          <a:effectLst/>
                        </a:rPr>
                        <a:t>Progetto PON ‘Potenziamento di alternanza scuola-lavoro’</a:t>
                      </a:r>
                    </a:p>
                    <a:p>
                      <a:pPr algn="ctr">
                        <a:spcAft>
                          <a:spcPts val="0"/>
                        </a:spcAft>
                      </a:pPr>
                      <a:r>
                        <a:rPr lang="it-IT" sz="1000">
                          <a:effectLst/>
                        </a:rPr>
                        <a:t>Codice  di Autorizzazione 10.6.6A-FSEPON-CA-2017-39 TITOLO: ‘’PROGETTO ALTERNANZA ‘’</a:t>
                      </a:r>
                      <a:endParaRPr lang="it-IT" sz="1000">
                        <a:effectLst/>
                        <a:latin typeface="Times New Roman"/>
                        <a:ea typeface="Times New Roman"/>
                        <a:cs typeface="Times New Roman"/>
                      </a:endParaRPr>
                    </a:p>
                  </a:txBody>
                  <a:tcPr marL="68580" marR="68580" marT="0" marB="0"/>
                </a:tc>
              </a:tr>
              <a:tr h="339950">
                <a:tc>
                  <a:txBody>
                    <a:bodyPr/>
                    <a:lstStyle/>
                    <a:p>
                      <a:pPr>
                        <a:spcAft>
                          <a:spcPts val="0"/>
                        </a:spcAft>
                      </a:pPr>
                      <a:r>
                        <a:rPr lang="it-IT" sz="1000" u="none" strike="noStrike">
                          <a:effectLst/>
                        </a:rPr>
                        <a:t> </a:t>
                      </a:r>
                      <a:endParaRPr lang="it-IT" sz="1000">
                        <a:effectLst/>
                      </a:endParaRPr>
                    </a:p>
                    <a:p>
                      <a:pPr>
                        <a:spcAft>
                          <a:spcPts val="0"/>
                        </a:spcAft>
                      </a:pPr>
                      <a:r>
                        <a:rPr lang="it-IT" sz="1000" u="sng">
                          <a:effectLst/>
                        </a:rPr>
                        <a:t>Facilitatore Piano</a:t>
                      </a:r>
                      <a:endParaRPr lang="it-IT" sz="1000">
                        <a:effectLst/>
                        <a:latin typeface="Times New Roman"/>
                        <a:ea typeface="Times New Roman"/>
                        <a:cs typeface="Times New Roman"/>
                      </a:endParaRPr>
                    </a:p>
                  </a:txBody>
                  <a:tcPr marL="68580" marR="68580" marT="0" marB="0"/>
                </a:tc>
                <a:tc>
                  <a:txBody>
                    <a:bodyPr/>
                    <a:lstStyle/>
                    <a:p>
                      <a:pPr>
                        <a:spcAft>
                          <a:spcPts val="0"/>
                        </a:spcAft>
                      </a:pPr>
                      <a:r>
                        <a:rPr lang="it-IT" sz="1200" dirty="0">
                          <a:effectLst/>
                        </a:rPr>
                        <a:t> </a:t>
                      </a:r>
                      <a:endParaRPr lang="it-IT" sz="1000" dirty="0">
                        <a:effectLst/>
                      </a:endParaRPr>
                    </a:p>
                    <a:p>
                      <a:pPr algn="ctr">
                        <a:spcAft>
                          <a:spcPts val="0"/>
                        </a:spcAft>
                      </a:pPr>
                      <a:r>
                        <a:rPr lang="it-IT" sz="1200" dirty="0">
                          <a:effectLst/>
                        </a:rPr>
                        <a:t>1</a:t>
                      </a:r>
                      <a:endParaRPr lang="it-IT" sz="1000" dirty="0">
                        <a:effectLst/>
                        <a:latin typeface="Times New Roman"/>
                        <a:ea typeface="Times New Roman"/>
                        <a:cs typeface="Times New Roman"/>
                      </a:endParaRPr>
                    </a:p>
                  </a:txBody>
                  <a:tcPr marL="68580" marR="68580" marT="0" marB="0"/>
                </a:tc>
              </a:tr>
              <a:tr h="311621">
                <a:tc>
                  <a:txBody>
                    <a:bodyPr/>
                    <a:lstStyle/>
                    <a:p>
                      <a:pPr>
                        <a:spcAft>
                          <a:spcPts val="0"/>
                        </a:spcAft>
                      </a:pPr>
                      <a:r>
                        <a:rPr lang="it-IT" sz="1000" u="sng">
                          <a:effectLst/>
                        </a:rPr>
                        <a:t>Fac. Alternanza Rapp. Aziende</a:t>
                      </a:r>
                      <a:endParaRPr lang="it-IT" sz="1000">
                        <a:effectLst/>
                        <a:latin typeface="Times New Roman"/>
                        <a:ea typeface="Times New Roman"/>
                        <a:cs typeface="Times New Roman"/>
                      </a:endParaRPr>
                    </a:p>
                  </a:txBody>
                  <a:tcPr marL="68580" marR="68580" marT="0" marB="0"/>
                </a:tc>
                <a:tc>
                  <a:txBody>
                    <a:bodyPr/>
                    <a:lstStyle/>
                    <a:p>
                      <a:pPr algn="ctr">
                        <a:spcAft>
                          <a:spcPts val="0"/>
                        </a:spcAft>
                      </a:pPr>
                      <a:r>
                        <a:rPr lang="it-IT" sz="1200">
                          <a:effectLst/>
                        </a:rPr>
                        <a:t>1</a:t>
                      </a:r>
                      <a:endParaRPr lang="it-IT" sz="1000">
                        <a:effectLst/>
                      </a:endParaRPr>
                    </a:p>
                    <a:p>
                      <a:pPr>
                        <a:spcAft>
                          <a:spcPts val="0"/>
                        </a:spcAft>
                      </a:pPr>
                      <a:r>
                        <a:rPr lang="it-IT" sz="1000">
                          <a:effectLst/>
                        </a:rPr>
                        <a:t> </a:t>
                      </a:r>
                      <a:endParaRPr lang="it-IT" sz="1000">
                        <a:effectLst/>
                        <a:latin typeface="Times New Roman"/>
                        <a:ea typeface="Times New Roman"/>
                        <a:cs typeface="Times New Roman"/>
                      </a:endParaRPr>
                    </a:p>
                  </a:txBody>
                  <a:tcPr marL="68580" marR="68580" marT="0" marB="0"/>
                </a:tc>
              </a:tr>
              <a:tr h="614197">
                <a:tc>
                  <a:txBody>
                    <a:bodyPr/>
                    <a:lstStyle/>
                    <a:p>
                      <a:pPr>
                        <a:spcAft>
                          <a:spcPts val="0"/>
                        </a:spcAft>
                      </a:pPr>
                      <a:r>
                        <a:rPr lang="it-IT" sz="1000" u="none" strike="noStrike">
                          <a:effectLst/>
                        </a:rPr>
                        <a:t> </a:t>
                      </a:r>
                      <a:endParaRPr lang="it-IT" sz="1000">
                        <a:effectLst/>
                      </a:endParaRPr>
                    </a:p>
                    <a:p>
                      <a:pPr>
                        <a:spcAft>
                          <a:spcPts val="0"/>
                        </a:spcAft>
                      </a:pPr>
                      <a:r>
                        <a:rPr lang="it-IT" sz="1000" u="sng">
                          <a:effectLst/>
                        </a:rPr>
                        <a:t>Referente Valutazione</a:t>
                      </a:r>
                      <a:endParaRPr lang="it-IT" sz="1000">
                        <a:effectLst/>
                        <a:latin typeface="Times New Roman"/>
                        <a:ea typeface="Times New Roman"/>
                        <a:cs typeface="Times New Roman"/>
                      </a:endParaRPr>
                    </a:p>
                  </a:txBody>
                  <a:tcPr marL="68580" marR="68580" marT="0" marB="0"/>
                </a:tc>
                <a:tc>
                  <a:txBody>
                    <a:bodyPr/>
                    <a:lstStyle/>
                    <a:p>
                      <a:pPr algn="ctr">
                        <a:spcAft>
                          <a:spcPts val="0"/>
                        </a:spcAft>
                      </a:pPr>
                      <a:r>
                        <a:rPr lang="it-IT" sz="1200">
                          <a:effectLst/>
                        </a:rPr>
                        <a:t> </a:t>
                      </a:r>
                      <a:endParaRPr lang="it-IT" sz="1000">
                        <a:effectLst/>
                      </a:endParaRPr>
                    </a:p>
                    <a:p>
                      <a:pPr algn="ctr">
                        <a:spcAft>
                          <a:spcPts val="0"/>
                        </a:spcAft>
                      </a:pPr>
                      <a:r>
                        <a:rPr lang="it-IT" sz="1200">
                          <a:effectLst/>
                        </a:rPr>
                        <a:t>1</a:t>
                      </a:r>
                      <a:endParaRPr lang="it-IT" sz="1000">
                        <a:effectLst/>
                      </a:endParaRPr>
                    </a:p>
                    <a:p>
                      <a:pPr>
                        <a:spcAft>
                          <a:spcPts val="0"/>
                        </a:spcAft>
                      </a:pPr>
                      <a:r>
                        <a:rPr lang="it-IT" sz="1000">
                          <a:effectLst/>
                        </a:rPr>
                        <a:t> </a:t>
                      </a:r>
                      <a:endParaRPr lang="it-IT" sz="1000">
                        <a:effectLst/>
                        <a:latin typeface="Times New Roman"/>
                        <a:ea typeface="Times New Roman"/>
                        <a:cs typeface="Times New Roman"/>
                      </a:endParaRPr>
                    </a:p>
                  </a:txBody>
                  <a:tcPr marL="68580" marR="68580" marT="0" marB="0"/>
                </a:tc>
              </a:tr>
              <a:tr h="614197">
                <a:tc>
                  <a:txBody>
                    <a:bodyPr/>
                    <a:lstStyle/>
                    <a:p>
                      <a:pPr>
                        <a:spcAft>
                          <a:spcPts val="0"/>
                        </a:spcAft>
                      </a:pPr>
                      <a:r>
                        <a:rPr lang="it-IT" sz="1000" u="none" strike="noStrike">
                          <a:effectLst/>
                        </a:rPr>
                        <a:t> </a:t>
                      </a:r>
                      <a:endParaRPr lang="it-IT" sz="1000">
                        <a:effectLst/>
                      </a:endParaRPr>
                    </a:p>
                    <a:p>
                      <a:pPr>
                        <a:spcAft>
                          <a:spcPts val="0"/>
                        </a:spcAft>
                      </a:pPr>
                      <a:r>
                        <a:rPr lang="it-IT" sz="1000" u="sng">
                          <a:effectLst/>
                        </a:rPr>
                        <a:t>Referente Pubblicità</a:t>
                      </a:r>
                      <a:endParaRPr lang="it-IT" sz="1000">
                        <a:effectLst/>
                        <a:latin typeface="Times New Roman"/>
                        <a:ea typeface="Times New Roman"/>
                        <a:cs typeface="Times New Roman"/>
                      </a:endParaRPr>
                    </a:p>
                  </a:txBody>
                  <a:tcPr marL="68580" marR="68580" marT="0" marB="0"/>
                </a:tc>
                <a:tc>
                  <a:txBody>
                    <a:bodyPr/>
                    <a:lstStyle/>
                    <a:p>
                      <a:pPr algn="ctr">
                        <a:spcAft>
                          <a:spcPts val="0"/>
                        </a:spcAft>
                      </a:pPr>
                      <a:r>
                        <a:rPr lang="it-IT" sz="1200">
                          <a:effectLst/>
                        </a:rPr>
                        <a:t> </a:t>
                      </a:r>
                      <a:endParaRPr lang="it-IT" sz="1000">
                        <a:effectLst/>
                      </a:endParaRPr>
                    </a:p>
                    <a:p>
                      <a:pPr algn="ctr">
                        <a:spcAft>
                          <a:spcPts val="0"/>
                        </a:spcAft>
                      </a:pPr>
                      <a:r>
                        <a:rPr lang="it-IT" sz="1200">
                          <a:effectLst/>
                        </a:rPr>
                        <a:t>1</a:t>
                      </a:r>
                      <a:endParaRPr lang="it-IT" sz="1000">
                        <a:effectLst/>
                      </a:endParaRPr>
                    </a:p>
                    <a:p>
                      <a:pPr>
                        <a:spcAft>
                          <a:spcPts val="0"/>
                        </a:spcAft>
                      </a:pPr>
                      <a:r>
                        <a:rPr lang="it-IT" sz="1000">
                          <a:effectLst/>
                        </a:rPr>
                        <a:t> </a:t>
                      </a:r>
                      <a:endParaRPr lang="it-IT" sz="1000">
                        <a:effectLst/>
                        <a:latin typeface="Times New Roman"/>
                        <a:ea typeface="Times New Roman"/>
                        <a:cs typeface="Times New Roman"/>
                      </a:endParaRPr>
                    </a:p>
                  </a:txBody>
                  <a:tcPr marL="68580" marR="68580" marT="0" marB="0"/>
                </a:tc>
              </a:tr>
              <a:tr h="614197">
                <a:tc>
                  <a:txBody>
                    <a:bodyPr/>
                    <a:lstStyle/>
                    <a:p>
                      <a:pPr>
                        <a:spcAft>
                          <a:spcPts val="0"/>
                        </a:spcAft>
                      </a:pPr>
                      <a:r>
                        <a:rPr lang="it-IT" sz="1000" u="none" strike="noStrike">
                          <a:effectLst/>
                        </a:rPr>
                        <a:t> </a:t>
                      </a:r>
                      <a:endParaRPr lang="it-IT" sz="1000">
                        <a:effectLst/>
                      </a:endParaRPr>
                    </a:p>
                    <a:p>
                      <a:pPr>
                        <a:spcAft>
                          <a:spcPts val="0"/>
                        </a:spcAft>
                      </a:pPr>
                      <a:r>
                        <a:rPr lang="it-IT" sz="1000" u="sng">
                          <a:effectLst/>
                        </a:rPr>
                        <a:t>Personale </a:t>
                      </a:r>
                      <a:endParaRPr lang="it-IT" sz="1000">
                        <a:effectLst/>
                      </a:endParaRPr>
                    </a:p>
                    <a:p>
                      <a:pPr>
                        <a:spcAft>
                          <a:spcPts val="0"/>
                        </a:spcAft>
                      </a:pPr>
                      <a:r>
                        <a:rPr lang="it-IT" sz="1000" u="sng">
                          <a:effectLst/>
                        </a:rPr>
                        <a:t>   ATA</a:t>
                      </a:r>
                      <a:endParaRPr lang="it-IT" sz="1000">
                        <a:effectLst/>
                        <a:latin typeface="Times New Roman"/>
                        <a:ea typeface="Times New Roman"/>
                        <a:cs typeface="Times New Roman"/>
                      </a:endParaRPr>
                    </a:p>
                  </a:txBody>
                  <a:tcPr marL="68580" marR="68580" marT="0" marB="0"/>
                </a:tc>
                <a:tc>
                  <a:txBody>
                    <a:bodyPr/>
                    <a:lstStyle/>
                    <a:p>
                      <a:pPr algn="ctr">
                        <a:spcAft>
                          <a:spcPts val="0"/>
                        </a:spcAft>
                      </a:pPr>
                      <a:r>
                        <a:rPr lang="it-IT" sz="1200" dirty="0">
                          <a:effectLst/>
                        </a:rPr>
                        <a:t> </a:t>
                      </a:r>
                      <a:endParaRPr lang="it-IT" sz="1000" dirty="0">
                        <a:effectLst/>
                      </a:endParaRPr>
                    </a:p>
                    <a:p>
                      <a:pPr algn="ctr">
                        <a:spcAft>
                          <a:spcPts val="0"/>
                        </a:spcAft>
                      </a:pPr>
                      <a:r>
                        <a:rPr lang="it-IT" sz="1200" dirty="0">
                          <a:effectLst/>
                        </a:rPr>
                        <a:t>1</a:t>
                      </a:r>
                      <a:endParaRPr lang="it-IT" sz="1000" dirty="0">
                        <a:effectLst/>
                      </a:endParaRPr>
                    </a:p>
                    <a:p>
                      <a:pPr>
                        <a:spcAft>
                          <a:spcPts val="0"/>
                        </a:spcAft>
                      </a:pPr>
                      <a:r>
                        <a:rPr lang="it-IT" sz="1000" dirty="0">
                          <a:effectLst/>
                        </a:rPr>
                        <a:t> </a:t>
                      </a:r>
                      <a:endParaRPr lang="it-IT" sz="1000" dirty="0">
                        <a:effectLst/>
                        <a:latin typeface="Times New Roman"/>
                        <a:ea typeface="Times New Roman"/>
                        <a:cs typeface="Times New Roman"/>
                      </a:endParaRPr>
                    </a:p>
                  </a:txBody>
                  <a:tcPr marL="68580" marR="68580" marT="0" marB="0"/>
                </a:tc>
              </a:tr>
            </a:tbl>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magine 1" descr="E:\Utente\Desktop\pon kit\Loghi PON 2014-2020 (fse).png"/>
          <p:cNvPicPr/>
          <p:nvPr/>
        </p:nvPicPr>
        <p:blipFill>
          <a:blip r:embed="rId2" cstate="print"/>
          <a:srcRect/>
          <a:stretch>
            <a:fillRect/>
          </a:stretch>
        </p:blipFill>
        <p:spPr bwMode="auto">
          <a:xfrm>
            <a:off x="827584" y="260648"/>
            <a:ext cx="7416824" cy="1457325"/>
          </a:xfrm>
          <a:prstGeom prst="rect">
            <a:avLst/>
          </a:prstGeom>
          <a:noFill/>
          <a:ln w="9525">
            <a:noFill/>
            <a:miter lim="800000"/>
            <a:headEnd/>
            <a:tailEnd/>
          </a:ln>
        </p:spPr>
      </p:pic>
      <p:graphicFrame>
        <p:nvGraphicFramePr>
          <p:cNvPr id="4" name="Diagramma 3"/>
          <p:cNvGraphicFramePr/>
          <p:nvPr>
            <p:extLst>
              <p:ext uri="{D42A27DB-BD31-4B8C-83A1-F6EECF244321}">
                <p14:modId xmlns:p14="http://schemas.microsoft.com/office/powerpoint/2010/main" val="441596543"/>
              </p:ext>
            </p:extLst>
          </p:nvPr>
        </p:nvGraphicFramePr>
        <p:xfrm>
          <a:off x="1487996" y="2794000"/>
          <a:ext cx="6096000" cy="4064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CasellaDiTesto 4"/>
          <p:cNvSpPr txBox="1"/>
          <p:nvPr/>
        </p:nvSpPr>
        <p:spPr>
          <a:xfrm>
            <a:off x="1619672" y="2060848"/>
            <a:ext cx="5688632" cy="461665"/>
          </a:xfrm>
          <a:prstGeom prst="rect">
            <a:avLst/>
          </a:prstGeom>
          <a:noFill/>
        </p:spPr>
        <p:txBody>
          <a:bodyPr wrap="square" rtlCol="0">
            <a:spAutoFit/>
          </a:bodyPr>
          <a:lstStyle/>
          <a:p>
            <a:pPr algn="ctr"/>
            <a:r>
              <a:rPr lang="it-IT" sz="2400" dirty="0">
                <a:latin typeface="Palatino Linotype" pitchFamily="18" charset="0"/>
              </a:rPr>
              <a:t>Azioni di pubblicità iniziali e finali </a:t>
            </a:r>
          </a:p>
        </p:txBody>
      </p:sp>
    </p:spTree>
    <p:extLst>
      <p:ext uri="{BB962C8B-B14F-4D97-AF65-F5344CB8AC3E}">
        <p14:creationId xmlns:p14="http://schemas.microsoft.com/office/powerpoint/2010/main" val="46426096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magine 3" descr="E:\Utente\Desktop\pon kit\Loghi PON 2014-2020 (fse).png"/>
          <p:cNvPicPr/>
          <p:nvPr/>
        </p:nvPicPr>
        <p:blipFill>
          <a:blip r:embed="rId2" cstate="print"/>
          <a:srcRect/>
          <a:stretch>
            <a:fillRect/>
          </a:stretch>
        </p:blipFill>
        <p:spPr bwMode="auto">
          <a:xfrm>
            <a:off x="827584" y="260647"/>
            <a:ext cx="7416824" cy="1457325"/>
          </a:xfrm>
          <a:prstGeom prst="rect">
            <a:avLst/>
          </a:prstGeom>
          <a:noFill/>
          <a:ln w="9525">
            <a:noFill/>
            <a:miter lim="800000"/>
            <a:headEnd/>
            <a:tailEnd/>
          </a:ln>
        </p:spPr>
      </p:pic>
      <p:sp>
        <p:nvSpPr>
          <p:cNvPr id="7" name="Rettangolo arrotondato 6"/>
          <p:cNvSpPr/>
          <p:nvPr/>
        </p:nvSpPr>
        <p:spPr>
          <a:xfrm>
            <a:off x="2555776" y="1988840"/>
            <a:ext cx="4176464" cy="55439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smtClean="0">
                <a:latin typeface="Palatino Linotype" pitchFamily="18" charset="0"/>
              </a:rPr>
              <a:t>OBIETTIVI PREFISSATI</a:t>
            </a:r>
            <a:endParaRPr lang="it-IT" dirty="0">
              <a:latin typeface="Palatino Linotype" pitchFamily="18" charset="0"/>
            </a:endParaRPr>
          </a:p>
        </p:txBody>
      </p:sp>
      <p:sp>
        <p:nvSpPr>
          <p:cNvPr id="8" name="Freccia in giù 7"/>
          <p:cNvSpPr/>
          <p:nvPr/>
        </p:nvSpPr>
        <p:spPr>
          <a:xfrm>
            <a:off x="4535996" y="2708920"/>
            <a:ext cx="252028" cy="360040"/>
          </a:xfrm>
          <a:prstGeom prst="downArrow">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9" name="CasellaDiTesto 8"/>
          <p:cNvSpPr txBox="1"/>
          <p:nvPr/>
        </p:nvSpPr>
        <p:spPr>
          <a:xfrm>
            <a:off x="467544" y="3068960"/>
            <a:ext cx="8496944" cy="3970318"/>
          </a:xfrm>
          <a:prstGeom prst="rect">
            <a:avLst/>
          </a:prstGeom>
          <a:noFill/>
        </p:spPr>
        <p:txBody>
          <a:bodyPr wrap="square" rtlCol="0">
            <a:spAutoFit/>
          </a:bodyPr>
          <a:lstStyle/>
          <a:p>
            <a:pPr marL="285750" indent="-285750">
              <a:buFont typeface="Arial" pitchFamily="34" charset="0"/>
              <a:buChar char="•"/>
            </a:pPr>
            <a:r>
              <a:rPr lang="it-IT" sz="1400" dirty="0">
                <a:latin typeface="Palatino Linotype" pitchFamily="18" charset="0"/>
              </a:rPr>
              <a:t>Correlare l’offerta formativa allo sviluppo culturale, sociale ed economico del territorio</a:t>
            </a:r>
            <a:r>
              <a:rPr lang="it-IT" sz="1400" dirty="0" smtClean="0">
                <a:latin typeface="Palatino Linotype" pitchFamily="18" charset="0"/>
              </a:rPr>
              <a:t>;</a:t>
            </a:r>
          </a:p>
          <a:p>
            <a:pPr marL="285750" indent="-285750">
              <a:buFont typeface="Arial" pitchFamily="34" charset="0"/>
              <a:buChar char="•"/>
            </a:pPr>
            <a:r>
              <a:rPr lang="it-IT" sz="1400" dirty="0">
                <a:latin typeface="Palatino Linotype" pitchFamily="18" charset="0"/>
              </a:rPr>
              <a:t>Offrire agli studenti la possibilità di accedere a luoghi di educazione e formazione diversi da quelli istituzionali per valorizzare al meglio le loro potenzialità </a:t>
            </a:r>
            <a:r>
              <a:rPr lang="it-IT" sz="1400" dirty="0" smtClean="0">
                <a:latin typeface="Palatino Linotype" pitchFamily="18" charset="0"/>
              </a:rPr>
              <a:t>personali e stimolare apprendimenti informali e non formali;</a:t>
            </a:r>
            <a:endParaRPr lang="it-IT" sz="1400" dirty="0">
              <a:latin typeface="Palatino Linotype" pitchFamily="18" charset="0"/>
            </a:endParaRPr>
          </a:p>
          <a:p>
            <a:pPr marL="285750" indent="-285750">
              <a:buFont typeface="Arial" pitchFamily="34" charset="0"/>
              <a:buChar char="•"/>
            </a:pPr>
            <a:r>
              <a:rPr lang="it-IT" sz="1400" dirty="0">
                <a:latin typeface="Palatino Linotype" pitchFamily="18" charset="0"/>
              </a:rPr>
              <a:t>Favorire l’orientamento dei giovani per valorizzarne le vocazioni personali, gli interessi e gli stili di apprendimento individuali;</a:t>
            </a:r>
          </a:p>
          <a:p>
            <a:pPr marL="285750" indent="-285750">
              <a:buFont typeface="Arial" pitchFamily="34" charset="0"/>
              <a:buChar char="•"/>
            </a:pPr>
            <a:r>
              <a:rPr lang="it-IT" sz="1400" dirty="0">
                <a:latin typeface="Palatino Linotype" pitchFamily="18" charset="0"/>
              </a:rPr>
              <a:t>Arricchire il curriculum scolastico degli studenti con contenuti operativi, rilevando e valorizzando le competenze, in particolare quelle trasversali</a:t>
            </a:r>
            <a:r>
              <a:rPr lang="it-IT" sz="1400" dirty="0" smtClean="0">
                <a:latin typeface="Palatino Linotype" pitchFamily="18" charset="0"/>
              </a:rPr>
              <a:t>;</a:t>
            </a:r>
          </a:p>
          <a:p>
            <a:pPr marL="171450" indent="-171450">
              <a:buFont typeface="Arial" pitchFamily="34" charset="0"/>
              <a:buChar char="•"/>
            </a:pPr>
            <a:r>
              <a:rPr lang="it-IT" sz="1400" dirty="0" smtClean="0">
                <a:latin typeface="Palatino Linotype" pitchFamily="18" charset="0"/>
              </a:rPr>
              <a:t>    Favorire </a:t>
            </a:r>
            <a:r>
              <a:rPr lang="it-IT" sz="1400" dirty="0">
                <a:latin typeface="Palatino Linotype" pitchFamily="18" charset="0"/>
              </a:rPr>
              <a:t>la transizione dello studente alla formazione e a settori produttivi, anticipando l’esperienza formativa </a:t>
            </a:r>
            <a:r>
              <a:rPr lang="it-IT" sz="1400" dirty="0" smtClean="0">
                <a:latin typeface="Palatino Linotype" pitchFamily="18" charset="0"/>
              </a:rPr>
              <a:t>    nei </a:t>
            </a:r>
            <a:r>
              <a:rPr lang="it-IT" sz="1400" dirty="0">
                <a:latin typeface="Palatino Linotype" pitchFamily="18" charset="0"/>
              </a:rPr>
              <a:t>luoghi di lavoro;</a:t>
            </a:r>
          </a:p>
          <a:p>
            <a:pPr marL="285750" indent="-285750">
              <a:buFont typeface="Arial" pitchFamily="34" charset="0"/>
              <a:buChar char="•"/>
            </a:pPr>
            <a:r>
              <a:rPr lang="it-IT" sz="1400" dirty="0">
                <a:latin typeface="Palatino Linotype" pitchFamily="18" charset="0"/>
              </a:rPr>
              <a:t>Valutare la corrispondenza delle aspettative e degli interessi personali con gli scenari e le opportunità professionali</a:t>
            </a:r>
            <a:r>
              <a:rPr lang="it-IT" sz="1400" dirty="0" smtClean="0">
                <a:latin typeface="Palatino Linotype" pitchFamily="18" charset="0"/>
              </a:rPr>
              <a:t>;</a:t>
            </a:r>
          </a:p>
          <a:p>
            <a:pPr marL="285750" indent="-285750">
              <a:buFont typeface="Arial" pitchFamily="34" charset="0"/>
              <a:buChar char="•"/>
            </a:pPr>
            <a:r>
              <a:rPr lang="it-IT" sz="1400" dirty="0">
                <a:latin typeface="Palatino Linotype" pitchFamily="18" charset="0"/>
              </a:rPr>
              <a:t>Rafforzare il ruolo di centralità assunto dall’istruzione e dalla formazione nei processi di crescita e modernizzazione della </a:t>
            </a:r>
            <a:r>
              <a:rPr lang="it-IT" sz="1400" dirty="0" smtClean="0">
                <a:latin typeface="Palatino Linotype" pitchFamily="18" charset="0"/>
              </a:rPr>
              <a:t>società</a:t>
            </a:r>
          </a:p>
          <a:p>
            <a:pPr marL="285750" indent="-285750">
              <a:buFont typeface="Arial" pitchFamily="34" charset="0"/>
              <a:buChar char="•"/>
            </a:pPr>
            <a:r>
              <a:rPr lang="it-IT" sz="1400" dirty="0">
                <a:latin typeface="Palatino Linotype" pitchFamily="18" charset="0"/>
              </a:rPr>
              <a:t>Considerare il raccordo tra istruzione, formazione e mondo del lavoro un fattore strategico sia per le imprese che per i giovani che si affacciano al mercato del lavoro.</a:t>
            </a:r>
          </a:p>
          <a:p>
            <a:pPr marL="285750" indent="-285750">
              <a:buFont typeface="Arial" pitchFamily="34" charset="0"/>
              <a:buChar char="•"/>
            </a:pPr>
            <a:endParaRPr lang="it-IT" sz="1400" dirty="0">
              <a:latin typeface="Palatino Linotype" pitchFamily="18" charset="0"/>
            </a:endParaRPr>
          </a:p>
          <a:p>
            <a:pPr marL="285750" indent="-285750">
              <a:buFont typeface="Arial" pitchFamily="34" charset="0"/>
              <a:buChar char="•"/>
            </a:pPr>
            <a:endParaRPr lang="it-IT" sz="1400" dirty="0">
              <a:latin typeface="Palatino Linotype" pitchFamily="18"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magine 3" descr="E:\Utente\Desktop\pon kit\Loghi PON 2014-2020 (fse).png"/>
          <p:cNvPicPr/>
          <p:nvPr/>
        </p:nvPicPr>
        <p:blipFill>
          <a:blip r:embed="rId2" cstate="print"/>
          <a:srcRect/>
          <a:stretch>
            <a:fillRect/>
          </a:stretch>
        </p:blipFill>
        <p:spPr bwMode="auto">
          <a:xfrm>
            <a:off x="1331640" y="260648"/>
            <a:ext cx="7416824" cy="1457325"/>
          </a:xfrm>
          <a:prstGeom prst="rect">
            <a:avLst/>
          </a:prstGeom>
          <a:noFill/>
          <a:ln w="9525">
            <a:noFill/>
            <a:miter lim="800000"/>
            <a:headEnd/>
            <a:tailEnd/>
          </a:ln>
        </p:spPr>
      </p:pic>
      <p:sp>
        <p:nvSpPr>
          <p:cNvPr id="6" name="Ovale 5"/>
          <p:cNvSpPr/>
          <p:nvPr/>
        </p:nvSpPr>
        <p:spPr>
          <a:xfrm>
            <a:off x="899592" y="2204864"/>
            <a:ext cx="3096344" cy="72008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smtClean="0">
                <a:latin typeface="Palatino Linotype" pitchFamily="18" charset="0"/>
              </a:rPr>
              <a:t>METODOLOGIA</a:t>
            </a:r>
            <a:endParaRPr lang="it-IT" dirty="0">
              <a:latin typeface="Palatino Linotype" pitchFamily="18" charset="0"/>
            </a:endParaRPr>
          </a:p>
        </p:txBody>
      </p:sp>
      <p:sp>
        <p:nvSpPr>
          <p:cNvPr id="7" name="Freccia a destra 6"/>
          <p:cNvSpPr/>
          <p:nvPr/>
        </p:nvSpPr>
        <p:spPr>
          <a:xfrm>
            <a:off x="4211960" y="2456892"/>
            <a:ext cx="504056" cy="216024"/>
          </a:xfrm>
          <a:prstGeom prst="rightArrow">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8" name="CasellaDiTesto 7"/>
          <p:cNvSpPr txBox="1"/>
          <p:nvPr/>
        </p:nvSpPr>
        <p:spPr>
          <a:xfrm>
            <a:off x="5040052" y="2348880"/>
            <a:ext cx="3780420" cy="954107"/>
          </a:xfrm>
          <a:prstGeom prst="rect">
            <a:avLst/>
          </a:prstGeom>
          <a:noFill/>
        </p:spPr>
        <p:txBody>
          <a:bodyPr wrap="square" rtlCol="0">
            <a:spAutoFit/>
          </a:bodyPr>
          <a:lstStyle/>
          <a:p>
            <a:r>
              <a:rPr lang="it-IT" sz="2800" dirty="0" smtClean="0">
                <a:latin typeface="Palatino Linotype" pitchFamily="18" charset="0"/>
              </a:rPr>
              <a:t>Learning by </a:t>
            </a:r>
            <a:r>
              <a:rPr lang="it-IT" sz="2800" dirty="0" err="1" smtClean="0">
                <a:latin typeface="Palatino Linotype" pitchFamily="18" charset="0"/>
              </a:rPr>
              <a:t>doing</a:t>
            </a:r>
            <a:r>
              <a:rPr lang="it-IT" sz="2800" dirty="0" smtClean="0">
                <a:latin typeface="Palatino Linotype" pitchFamily="18" charset="0"/>
              </a:rPr>
              <a:t> </a:t>
            </a:r>
          </a:p>
          <a:p>
            <a:r>
              <a:rPr lang="it-IT" sz="2800" dirty="0" smtClean="0">
                <a:latin typeface="Palatino Linotype" pitchFamily="18" charset="0"/>
              </a:rPr>
              <a:t>Cooperative Learning</a:t>
            </a:r>
          </a:p>
        </p:txBody>
      </p:sp>
      <p:sp>
        <p:nvSpPr>
          <p:cNvPr id="9" name="Triangolo isoscele 8"/>
          <p:cNvSpPr/>
          <p:nvPr/>
        </p:nvSpPr>
        <p:spPr>
          <a:xfrm>
            <a:off x="1007604" y="4077072"/>
            <a:ext cx="2880320" cy="1440160"/>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smtClean="0">
                <a:latin typeface="Palatino Linotype" pitchFamily="18" charset="0"/>
              </a:rPr>
              <a:t>STRATEGIE</a:t>
            </a:r>
            <a:endParaRPr lang="it-IT" dirty="0">
              <a:latin typeface="Palatino Linotype" pitchFamily="18" charset="0"/>
            </a:endParaRPr>
          </a:p>
        </p:txBody>
      </p:sp>
      <p:sp>
        <p:nvSpPr>
          <p:cNvPr id="10" name="Freccia a destra rientrata 9"/>
          <p:cNvSpPr/>
          <p:nvPr/>
        </p:nvSpPr>
        <p:spPr>
          <a:xfrm>
            <a:off x="3995936" y="4941168"/>
            <a:ext cx="1044116" cy="288032"/>
          </a:xfrm>
          <a:prstGeom prst="notchedRightArrow">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1" name="CasellaDiTesto 10"/>
          <p:cNvSpPr txBox="1"/>
          <p:nvPr/>
        </p:nvSpPr>
        <p:spPr>
          <a:xfrm>
            <a:off x="5292080" y="3746356"/>
            <a:ext cx="3456384" cy="2677656"/>
          </a:xfrm>
          <a:prstGeom prst="rect">
            <a:avLst/>
          </a:prstGeom>
          <a:noFill/>
        </p:spPr>
        <p:txBody>
          <a:bodyPr wrap="square" rtlCol="0">
            <a:spAutoFit/>
          </a:bodyPr>
          <a:lstStyle/>
          <a:p>
            <a:pPr marL="285750" indent="-285750">
              <a:buFont typeface="Wingdings" pitchFamily="2" charset="2"/>
              <a:buChar char="v"/>
            </a:pPr>
            <a:r>
              <a:rPr lang="it-IT" sz="2400" dirty="0" err="1" smtClean="0">
                <a:latin typeface="Palatino Linotype" pitchFamily="18" charset="0"/>
              </a:rPr>
              <a:t>Problem</a:t>
            </a:r>
            <a:r>
              <a:rPr lang="it-IT" sz="2400" dirty="0" smtClean="0">
                <a:latin typeface="Palatino Linotype" pitchFamily="18" charset="0"/>
              </a:rPr>
              <a:t> </a:t>
            </a:r>
            <a:r>
              <a:rPr lang="it-IT" sz="2400" dirty="0" err="1" smtClean="0">
                <a:latin typeface="Palatino Linotype" pitchFamily="18" charset="0"/>
              </a:rPr>
              <a:t>solving</a:t>
            </a:r>
            <a:endParaRPr lang="it-IT" sz="2400" dirty="0" smtClean="0">
              <a:latin typeface="Palatino Linotype" pitchFamily="18" charset="0"/>
            </a:endParaRPr>
          </a:p>
          <a:p>
            <a:pPr marL="285750" indent="-285750">
              <a:buFont typeface="Wingdings" pitchFamily="2" charset="2"/>
              <a:buChar char="v"/>
            </a:pPr>
            <a:r>
              <a:rPr lang="it-IT" sz="2400" dirty="0" err="1" smtClean="0">
                <a:latin typeface="Palatino Linotype" pitchFamily="18" charset="0"/>
              </a:rPr>
              <a:t>Error</a:t>
            </a:r>
            <a:r>
              <a:rPr lang="it-IT" sz="2400" dirty="0" smtClean="0">
                <a:latin typeface="Palatino Linotype" pitchFamily="18" charset="0"/>
              </a:rPr>
              <a:t> </a:t>
            </a:r>
            <a:r>
              <a:rPr lang="it-IT" sz="2400" dirty="0" err="1" smtClean="0">
                <a:latin typeface="Palatino Linotype" pitchFamily="18" charset="0"/>
              </a:rPr>
              <a:t>analysis</a:t>
            </a:r>
            <a:endParaRPr lang="it-IT" sz="2400" dirty="0" smtClean="0">
              <a:latin typeface="Palatino Linotype" pitchFamily="18" charset="0"/>
            </a:endParaRPr>
          </a:p>
          <a:p>
            <a:pPr marL="285750" indent="-285750">
              <a:buFont typeface="Wingdings" pitchFamily="2" charset="2"/>
              <a:buChar char="v"/>
            </a:pPr>
            <a:r>
              <a:rPr lang="it-IT" sz="2400" dirty="0" err="1" smtClean="0">
                <a:latin typeface="Palatino Linotype" pitchFamily="18" charset="0"/>
              </a:rPr>
              <a:t>Individual</a:t>
            </a:r>
            <a:r>
              <a:rPr lang="it-IT" sz="2400" dirty="0" smtClean="0">
                <a:latin typeface="Palatino Linotype" pitchFamily="18" charset="0"/>
              </a:rPr>
              <a:t> reporting</a:t>
            </a:r>
          </a:p>
          <a:p>
            <a:pPr marL="285750" indent="-285750">
              <a:buFont typeface="Wingdings" pitchFamily="2" charset="2"/>
              <a:buChar char="v"/>
            </a:pPr>
            <a:r>
              <a:rPr lang="it-IT" sz="2400" dirty="0" smtClean="0">
                <a:latin typeface="Palatino Linotype" pitchFamily="18" charset="0"/>
              </a:rPr>
              <a:t>Brain </a:t>
            </a:r>
            <a:r>
              <a:rPr lang="it-IT" sz="2400" dirty="0" err="1" smtClean="0">
                <a:latin typeface="Palatino Linotype" pitchFamily="18" charset="0"/>
              </a:rPr>
              <a:t>storming</a:t>
            </a:r>
            <a:endParaRPr lang="it-IT" sz="2400" dirty="0" smtClean="0">
              <a:latin typeface="Palatino Linotype" pitchFamily="18" charset="0"/>
            </a:endParaRPr>
          </a:p>
          <a:p>
            <a:pPr marL="285750" indent="-285750">
              <a:buFont typeface="Wingdings" pitchFamily="2" charset="2"/>
              <a:buChar char="v"/>
            </a:pPr>
            <a:r>
              <a:rPr lang="it-IT" sz="2400" dirty="0" smtClean="0">
                <a:latin typeface="Palatino Linotype" pitchFamily="18" charset="0"/>
              </a:rPr>
              <a:t>Cross </a:t>
            </a:r>
            <a:r>
              <a:rPr lang="it-IT" sz="2400" dirty="0" err="1" smtClean="0">
                <a:latin typeface="Palatino Linotype" pitchFamily="18" charset="0"/>
              </a:rPr>
              <a:t>Media</a:t>
            </a:r>
            <a:r>
              <a:rPr lang="it-IT" dirty="0" err="1" smtClean="0">
                <a:latin typeface="Palatino Linotype" pitchFamily="18" charset="0"/>
              </a:rPr>
              <a:t>l</a:t>
            </a:r>
            <a:endParaRPr lang="it-IT" dirty="0">
              <a:latin typeface="Palatino Linotype" pitchFamily="18" charset="0"/>
            </a:endParaRPr>
          </a:p>
          <a:p>
            <a:pPr marL="285750" indent="-285750">
              <a:buFont typeface="Wingdings" pitchFamily="2" charset="2"/>
              <a:buChar char="v"/>
            </a:pPr>
            <a:r>
              <a:rPr lang="it-IT" sz="2400" dirty="0" smtClean="0">
                <a:latin typeface="Palatino Linotype" pitchFamily="18" charset="0"/>
              </a:rPr>
              <a:t>Affiancamento addetti/allievi</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magine 1" descr="E:\Utente\Desktop\pon kit\Loghi PON 2014-2020 (fse).png"/>
          <p:cNvPicPr/>
          <p:nvPr/>
        </p:nvPicPr>
        <p:blipFill>
          <a:blip r:embed="rId2" cstate="print"/>
          <a:srcRect/>
          <a:stretch>
            <a:fillRect/>
          </a:stretch>
        </p:blipFill>
        <p:spPr bwMode="auto">
          <a:xfrm>
            <a:off x="827584" y="260648"/>
            <a:ext cx="7416824" cy="1457325"/>
          </a:xfrm>
          <a:prstGeom prst="rect">
            <a:avLst/>
          </a:prstGeom>
          <a:noFill/>
          <a:ln w="9525">
            <a:noFill/>
            <a:miter lim="800000"/>
            <a:headEnd/>
            <a:tailEnd/>
          </a:ln>
        </p:spPr>
      </p:pic>
      <p:sp>
        <p:nvSpPr>
          <p:cNvPr id="3" name="Ovale 2"/>
          <p:cNvSpPr/>
          <p:nvPr/>
        </p:nvSpPr>
        <p:spPr>
          <a:xfrm>
            <a:off x="971600" y="3501008"/>
            <a:ext cx="3312368" cy="108012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smtClean="0">
                <a:latin typeface="Palatino Linotype" pitchFamily="18" charset="0"/>
              </a:rPr>
              <a:t>MEZZI E STRUMENTI</a:t>
            </a:r>
            <a:endParaRPr lang="it-IT" dirty="0">
              <a:latin typeface="Palatino Linotype" pitchFamily="18" charset="0"/>
            </a:endParaRPr>
          </a:p>
        </p:txBody>
      </p:sp>
      <p:sp>
        <p:nvSpPr>
          <p:cNvPr id="5" name="Freccia a destra 4"/>
          <p:cNvSpPr/>
          <p:nvPr/>
        </p:nvSpPr>
        <p:spPr>
          <a:xfrm>
            <a:off x="4535996" y="4041068"/>
            <a:ext cx="1116124" cy="252028"/>
          </a:xfrm>
          <a:prstGeom prst="rightArrow">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7" name="CasellaDiTesto 6"/>
          <p:cNvSpPr txBox="1"/>
          <p:nvPr/>
        </p:nvSpPr>
        <p:spPr>
          <a:xfrm>
            <a:off x="6133806" y="2060848"/>
            <a:ext cx="2448272" cy="4678204"/>
          </a:xfrm>
          <a:prstGeom prst="rect">
            <a:avLst/>
          </a:prstGeom>
          <a:noFill/>
        </p:spPr>
        <p:txBody>
          <a:bodyPr wrap="square" rtlCol="0">
            <a:spAutoFit/>
          </a:bodyPr>
          <a:lstStyle/>
          <a:p>
            <a:pPr marL="285750" indent="-285750">
              <a:buFont typeface="Wingdings" pitchFamily="2" charset="2"/>
              <a:buChar char="ü"/>
            </a:pPr>
            <a:r>
              <a:rPr lang="it-IT" sz="2000" dirty="0" smtClean="0">
                <a:latin typeface="Palatino Linotype" pitchFamily="18" charset="0"/>
              </a:rPr>
              <a:t>Computer</a:t>
            </a:r>
          </a:p>
          <a:p>
            <a:pPr marL="285750" indent="-285750">
              <a:buFont typeface="Wingdings" pitchFamily="2" charset="2"/>
              <a:buChar char="ü"/>
            </a:pPr>
            <a:r>
              <a:rPr lang="it-IT" sz="2000" dirty="0" smtClean="0">
                <a:latin typeface="Palatino Linotype" pitchFamily="18" charset="0"/>
              </a:rPr>
              <a:t>Strumentazione d’ufficio</a:t>
            </a:r>
          </a:p>
          <a:p>
            <a:pPr marL="285750" indent="-285750">
              <a:buFont typeface="Wingdings" pitchFamily="2" charset="2"/>
              <a:buChar char="ü"/>
            </a:pPr>
            <a:r>
              <a:rPr lang="it-IT" sz="2000" dirty="0" smtClean="0">
                <a:latin typeface="Palatino Linotype" pitchFamily="18" charset="0"/>
              </a:rPr>
              <a:t>Strumenti multimediali d’indirizzo</a:t>
            </a:r>
          </a:p>
          <a:p>
            <a:pPr marL="285750" indent="-285750">
              <a:buFont typeface="Wingdings" pitchFamily="2" charset="2"/>
              <a:buChar char="ü"/>
            </a:pPr>
            <a:r>
              <a:rPr lang="it-IT" sz="2000" dirty="0" smtClean="0">
                <a:latin typeface="Palatino Linotype" pitchFamily="18" charset="0"/>
              </a:rPr>
              <a:t>Supporti tecnici per le riprese</a:t>
            </a:r>
          </a:p>
          <a:p>
            <a:pPr marL="285750" indent="-285750">
              <a:buFont typeface="Wingdings" pitchFamily="2" charset="2"/>
              <a:buChar char="ü"/>
            </a:pPr>
            <a:r>
              <a:rPr lang="it-IT" sz="2000" dirty="0" smtClean="0">
                <a:latin typeface="Palatino Linotype" pitchFamily="18" charset="0"/>
              </a:rPr>
              <a:t>Costumi di scena</a:t>
            </a:r>
          </a:p>
          <a:p>
            <a:pPr marL="285750" indent="-285750">
              <a:buFont typeface="Wingdings" pitchFamily="2" charset="2"/>
              <a:buChar char="ü"/>
            </a:pPr>
            <a:r>
              <a:rPr lang="it-IT" sz="2000" dirty="0" smtClean="0">
                <a:latin typeface="Palatino Linotype" pitchFamily="18" charset="0"/>
              </a:rPr>
              <a:t>Brand presenti al BCO</a:t>
            </a:r>
          </a:p>
          <a:p>
            <a:pPr marL="285750" indent="-285750">
              <a:buFont typeface="Wingdings" pitchFamily="2" charset="2"/>
              <a:buChar char="ü"/>
            </a:pPr>
            <a:r>
              <a:rPr lang="it-IT" sz="2000" dirty="0" smtClean="0">
                <a:latin typeface="Palatino Linotype" pitchFamily="18" charset="0"/>
              </a:rPr>
              <a:t>Macchinari per effetti speciali e scenografici</a:t>
            </a:r>
          </a:p>
          <a:p>
            <a:endParaRPr lang="it-IT" dirty="0"/>
          </a:p>
        </p:txBody>
      </p:sp>
    </p:spTree>
    <p:extLst>
      <p:ext uri="{BB962C8B-B14F-4D97-AF65-F5344CB8AC3E}">
        <p14:creationId xmlns:p14="http://schemas.microsoft.com/office/powerpoint/2010/main" val="9859695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magine 1" descr="E:\Utente\Desktop\pon kit\Loghi PON 2014-2020 (fse).png"/>
          <p:cNvPicPr/>
          <p:nvPr/>
        </p:nvPicPr>
        <p:blipFill>
          <a:blip r:embed="rId2" cstate="print"/>
          <a:srcRect/>
          <a:stretch>
            <a:fillRect/>
          </a:stretch>
        </p:blipFill>
        <p:spPr bwMode="auto">
          <a:xfrm>
            <a:off x="827584" y="260648"/>
            <a:ext cx="7416824" cy="1457325"/>
          </a:xfrm>
          <a:prstGeom prst="rect">
            <a:avLst/>
          </a:prstGeom>
          <a:noFill/>
          <a:ln w="9525">
            <a:noFill/>
            <a:miter lim="800000"/>
            <a:headEnd/>
            <a:tailEnd/>
          </a:ln>
        </p:spPr>
      </p:pic>
      <p:sp>
        <p:nvSpPr>
          <p:cNvPr id="3" name="CasellaDiTesto 2"/>
          <p:cNvSpPr txBox="1"/>
          <p:nvPr/>
        </p:nvSpPr>
        <p:spPr>
          <a:xfrm>
            <a:off x="683568" y="1916832"/>
            <a:ext cx="7560840" cy="6494085"/>
          </a:xfrm>
          <a:prstGeom prst="rect">
            <a:avLst/>
          </a:prstGeom>
          <a:noFill/>
        </p:spPr>
        <p:txBody>
          <a:bodyPr wrap="square" rtlCol="0">
            <a:spAutoFit/>
          </a:bodyPr>
          <a:lstStyle/>
          <a:p>
            <a:r>
              <a:rPr lang="it-IT" sz="1600" b="1" dirty="0" smtClean="0">
                <a:solidFill>
                  <a:schemeClr val="accent2">
                    <a:lumMod val="75000"/>
                  </a:schemeClr>
                </a:solidFill>
                <a:latin typeface="Palatino Linotype" pitchFamily="18" charset="0"/>
              </a:rPr>
              <a:t>VERIFICA DEL PERCORSO:</a:t>
            </a:r>
          </a:p>
          <a:p>
            <a:pPr marL="342900" indent="-342900">
              <a:buFont typeface="+mj-lt"/>
              <a:buAutoNum type="arabicPeriod"/>
            </a:pPr>
            <a:r>
              <a:rPr lang="it-IT" sz="1400" dirty="0" smtClean="0">
                <a:latin typeface="Palatino Linotype" pitchFamily="18" charset="0"/>
              </a:rPr>
              <a:t>Test aspettative/orientamento,</a:t>
            </a:r>
          </a:p>
          <a:p>
            <a:pPr marL="342900" indent="-342900">
              <a:buFont typeface="+mj-lt"/>
              <a:buAutoNum type="arabicPeriod"/>
            </a:pPr>
            <a:r>
              <a:rPr lang="it-IT" sz="1400" dirty="0" smtClean="0">
                <a:latin typeface="Palatino Linotype" pitchFamily="18" charset="0"/>
              </a:rPr>
              <a:t>Test di gradimento intermedio,</a:t>
            </a:r>
          </a:p>
          <a:p>
            <a:pPr marL="342900" indent="-342900">
              <a:buFont typeface="+mj-lt"/>
              <a:buAutoNum type="arabicPeriod"/>
            </a:pPr>
            <a:r>
              <a:rPr lang="it-IT" sz="1400" dirty="0" smtClean="0">
                <a:latin typeface="Palatino Linotype" pitchFamily="18" charset="0"/>
              </a:rPr>
              <a:t>Verifica intermedia ,</a:t>
            </a:r>
          </a:p>
          <a:p>
            <a:pPr marL="342900" indent="-342900">
              <a:buFont typeface="+mj-lt"/>
              <a:buAutoNum type="arabicPeriod"/>
            </a:pPr>
            <a:r>
              <a:rPr lang="it-IT" sz="1400" dirty="0" smtClean="0">
                <a:latin typeface="Palatino Linotype" pitchFamily="18" charset="0"/>
              </a:rPr>
              <a:t>Test finale </a:t>
            </a:r>
            <a:r>
              <a:rPr lang="it-IT" sz="1400" smtClean="0">
                <a:latin typeface="Palatino Linotype" pitchFamily="18" charset="0"/>
              </a:rPr>
              <a:t>di gradimento,</a:t>
            </a:r>
            <a:endParaRPr lang="it-IT" sz="1400" dirty="0" smtClean="0">
              <a:latin typeface="Palatino Linotype" pitchFamily="18" charset="0"/>
            </a:endParaRPr>
          </a:p>
          <a:p>
            <a:pPr marL="342900" indent="-342900">
              <a:buFont typeface="+mj-lt"/>
              <a:buAutoNum type="arabicPeriod"/>
            </a:pPr>
            <a:r>
              <a:rPr lang="it-IT" sz="1400" dirty="0" smtClean="0">
                <a:latin typeface="Palatino Linotype" pitchFamily="18" charset="0"/>
              </a:rPr>
              <a:t>Verifica finale.</a:t>
            </a:r>
          </a:p>
          <a:p>
            <a:endParaRPr lang="it-IT" sz="1600" dirty="0">
              <a:solidFill>
                <a:schemeClr val="accent2">
                  <a:lumMod val="75000"/>
                </a:schemeClr>
              </a:solidFill>
              <a:latin typeface="Palatino Linotype" pitchFamily="18" charset="0"/>
            </a:endParaRPr>
          </a:p>
          <a:p>
            <a:r>
              <a:rPr lang="it-IT" sz="1600" b="1" dirty="0" smtClean="0">
                <a:solidFill>
                  <a:schemeClr val="accent2">
                    <a:lumMod val="75000"/>
                  </a:schemeClr>
                </a:solidFill>
                <a:latin typeface="Palatino Linotype" pitchFamily="18" charset="0"/>
              </a:rPr>
              <a:t>VALUTAZIONE:</a:t>
            </a:r>
          </a:p>
          <a:p>
            <a:pPr marL="342900" indent="-342900">
              <a:buFont typeface="+mj-lt"/>
              <a:buAutoNum type="arabicPeriod"/>
            </a:pPr>
            <a:r>
              <a:rPr lang="it-IT" sz="1400" dirty="0" smtClean="0">
                <a:latin typeface="Palatino Linotype" pitchFamily="18" charset="0"/>
              </a:rPr>
              <a:t>Report con grafico test sulle aspettative iniziale e  gradimento finale</a:t>
            </a:r>
          </a:p>
          <a:p>
            <a:pPr marL="342900" indent="-342900">
              <a:buFont typeface="+mj-lt"/>
              <a:buAutoNum type="arabicPeriod"/>
            </a:pPr>
            <a:r>
              <a:rPr lang="it-IT" sz="1400" dirty="0" smtClean="0">
                <a:latin typeface="Palatino Linotype" pitchFamily="18" charset="0"/>
              </a:rPr>
              <a:t>Scheda di valutazione percorso tutor</a:t>
            </a:r>
          </a:p>
          <a:p>
            <a:pPr marL="342900" indent="-342900">
              <a:buFont typeface="+mj-lt"/>
              <a:buAutoNum type="arabicPeriod"/>
            </a:pPr>
            <a:r>
              <a:rPr lang="it-IT" sz="1400" dirty="0" smtClean="0">
                <a:latin typeface="Palatino Linotype" pitchFamily="18" charset="0"/>
              </a:rPr>
              <a:t>Scheda valutazione studente tutor aziendale</a:t>
            </a:r>
          </a:p>
          <a:p>
            <a:pPr marL="342900" indent="-342900">
              <a:buFont typeface="+mj-lt"/>
              <a:buAutoNum type="arabicPeriod"/>
            </a:pPr>
            <a:r>
              <a:rPr lang="it-IT" sz="1400" dirty="0" smtClean="0">
                <a:latin typeface="Palatino Linotype" pitchFamily="18" charset="0"/>
              </a:rPr>
              <a:t>Relazione finale sia  tutor scolastico che aziendale</a:t>
            </a:r>
          </a:p>
          <a:p>
            <a:endParaRPr lang="it-IT" sz="1400" dirty="0" smtClean="0">
              <a:latin typeface="Palatino Linotype" pitchFamily="18" charset="0"/>
            </a:endParaRPr>
          </a:p>
          <a:p>
            <a:r>
              <a:rPr lang="it-IT" sz="1600" b="1" dirty="0" smtClean="0">
                <a:solidFill>
                  <a:schemeClr val="accent2">
                    <a:lumMod val="75000"/>
                  </a:schemeClr>
                </a:solidFill>
                <a:latin typeface="Palatino Linotype" pitchFamily="18" charset="0"/>
              </a:rPr>
              <a:t>MONITORAGGIO/AUTORITA’ DI GESTIONE IN AREA DOCUMENTAZIONE E RICERCA:</a:t>
            </a:r>
          </a:p>
          <a:p>
            <a:pPr marL="228600" indent="-228600">
              <a:buFont typeface="+mj-lt"/>
              <a:buAutoNum type="arabicPeriod"/>
            </a:pPr>
            <a:r>
              <a:rPr lang="it-IT" sz="1400" dirty="0" smtClean="0">
                <a:latin typeface="Palatino Linotype" pitchFamily="18" charset="0"/>
              </a:rPr>
              <a:t>Schede di osservazione ante e post</a:t>
            </a:r>
          </a:p>
          <a:p>
            <a:pPr marL="228600" indent="-228600">
              <a:buFont typeface="+mj-lt"/>
              <a:buAutoNum type="arabicPeriod"/>
            </a:pPr>
            <a:r>
              <a:rPr lang="it-IT" sz="1400" dirty="0" smtClean="0">
                <a:latin typeface="Palatino Linotype" pitchFamily="18" charset="0"/>
              </a:rPr>
              <a:t>Votazioni curriculari I quadrimestre e finali</a:t>
            </a:r>
          </a:p>
          <a:p>
            <a:pPr marL="228600" indent="-228600">
              <a:buFont typeface="+mj-lt"/>
              <a:buAutoNum type="arabicPeriod"/>
            </a:pPr>
            <a:r>
              <a:rPr lang="it-IT" sz="1400" dirty="0" smtClean="0">
                <a:latin typeface="Palatino Linotype" pitchFamily="18" charset="0"/>
              </a:rPr>
              <a:t>Indicatori di progetto</a:t>
            </a:r>
          </a:p>
          <a:p>
            <a:pPr marL="228600" indent="-228600">
              <a:buFont typeface="+mj-lt"/>
              <a:buAutoNum type="arabicPeriod"/>
            </a:pPr>
            <a:r>
              <a:rPr lang="it-IT" sz="1400" dirty="0" smtClean="0">
                <a:latin typeface="Palatino Linotype" pitchFamily="18" charset="0"/>
              </a:rPr>
              <a:t>Questionario </a:t>
            </a:r>
            <a:r>
              <a:rPr lang="it-IT" sz="1400" dirty="0" err="1" smtClean="0">
                <a:latin typeface="Palatino Linotype" pitchFamily="18" charset="0"/>
              </a:rPr>
              <a:t>Token</a:t>
            </a:r>
            <a:r>
              <a:rPr lang="it-IT" sz="1400" dirty="0" smtClean="0">
                <a:latin typeface="Palatino Linotype" pitchFamily="18" charset="0"/>
              </a:rPr>
              <a:t> studenti </a:t>
            </a:r>
          </a:p>
          <a:p>
            <a:pPr marL="228600" indent="-228600">
              <a:buFont typeface="+mj-lt"/>
              <a:buAutoNum type="arabicPeriod"/>
            </a:pPr>
            <a:r>
              <a:rPr lang="it-IT" sz="1400" dirty="0" smtClean="0">
                <a:latin typeface="Palatino Linotype" pitchFamily="18" charset="0"/>
              </a:rPr>
              <a:t>Indicatori trasversali</a:t>
            </a:r>
          </a:p>
          <a:p>
            <a:pPr marL="228600" indent="-228600">
              <a:buFont typeface="+mj-lt"/>
              <a:buAutoNum type="arabicPeriod"/>
            </a:pPr>
            <a:r>
              <a:rPr lang="it-IT" sz="1400" dirty="0" smtClean="0">
                <a:latin typeface="Palatino Linotype" pitchFamily="18" charset="0"/>
              </a:rPr>
              <a:t>Questionario SWOT</a:t>
            </a:r>
          </a:p>
          <a:p>
            <a:pPr marL="228600" indent="-228600">
              <a:buFont typeface="+mj-lt"/>
              <a:buAutoNum type="arabicPeriod"/>
            </a:pPr>
            <a:endParaRPr lang="it-IT" sz="1400" dirty="0" smtClean="0">
              <a:latin typeface="Palatino Linotype" pitchFamily="18" charset="0"/>
            </a:endParaRPr>
          </a:p>
          <a:p>
            <a:pPr marL="228600" indent="-228600">
              <a:buFont typeface="+mj-lt"/>
              <a:buAutoNum type="arabicPeriod"/>
            </a:pPr>
            <a:endParaRPr lang="it-IT" sz="1400" dirty="0" smtClean="0">
              <a:latin typeface="Palatino Linotype" pitchFamily="18" charset="0"/>
            </a:endParaRPr>
          </a:p>
          <a:p>
            <a:pPr marL="342900" indent="-342900">
              <a:buFont typeface="+mj-lt"/>
              <a:buAutoNum type="arabicPeriod"/>
            </a:pPr>
            <a:endParaRPr lang="it-IT" sz="1200" dirty="0" smtClean="0">
              <a:latin typeface="Palatino Linotype" pitchFamily="18" charset="0"/>
            </a:endParaRPr>
          </a:p>
          <a:p>
            <a:pPr marL="342900" indent="-342900">
              <a:buFont typeface="+mj-lt"/>
              <a:buAutoNum type="arabicPeriod"/>
            </a:pPr>
            <a:endParaRPr lang="it-IT" dirty="0" smtClean="0"/>
          </a:p>
          <a:p>
            <a:pPr marL="342900" indent="-342900">
              <a:buFont typeface="+mj-lt"/>
              <a:buAutoNum type="arabicPeriod"/>
            </a:pPr>
            <a:endParaRPr lang="it-IT" dirty="0" smtClean="0"/>
          </a:p>
          <a:p>
            <a:pPr marL="342900" indent="-342900">
              <a:buFont typeface="+mj-lt"/>
              <a:buAutoNum type="arabicPeriod"/>
            </a:pPr>
            <a:endParaRPr lang="it-IT" dirty="0" smtClean="0"/>
          </a:p>
          <a:p>
            <a:pPr marL="342900" indent="-342900">
              <a:buFont typeface="+mj-lt"/>
              <a:buAutoNum type="arabicPeriod"/>
            </a:pPr>
            <a:endParaRPr lang="it-IT" dirty="0" smtClean="0"/>
          </a:p>
        </p:txBody>
      </p:sp>
    </p:spTree>
    <p:extLst>
      <p:ext uri="{BB962C8B-B14F-4D97-AF65-F5344CB8AC3E}">
        <p14:creationId xmlns:p14="http://schemas.microsoft.com/office/powerpoint/2010/main" val="178233691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magine 3" descr="E:\Utente\Desktop\pon kit\Loghi PON 2014-2020 (fse).png"/>
          <p:cNvPicPr/>
          <p:nvPr/>
        </p:nvPicPr>
        <p:blipFill>
          <a:blip r:embed="rId2" cstate="print"/>
          <a:srcRect/>
          <a:stretch>
            <a:fillRect/>
          </a:stretch>
        </p:blipFill>
        <p:spPr bwMode="auto">
          <a:xfrm>
            <a:off x="755576" y="260649"/>
            <a:ext cx="7992888" cy="936104"/>
          </a:xfrm>
          <a:prstGeom prst="rect">
            <a:avLst/>
          </a:prstGeom>
          <a:noFill/>
          <a:ln w="9525">
            <a:noFill/>
            <a:miter lim="800000"/>
            <a:headEnd/>
            <a:tailEnd/>
          </a:ln>
        </p:spPr>
      </p:pic>
      <p:sp>
        <p:nvSpPr>
          <p:cNvPr id="5" name="Rettangolo arrotondato 4"/>
          <p:cNvSpPr/>
          <p:nvPr/>
        </p:nvSpPr>
        <p:spPr>
          <a:xfrm>
            <a:off x="2483768" y="1484784"/>
            <a:ext cx="4464496" cy="43204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smtClean="0">
                <a:latin typeface="Palatino Linotype" pitchFamily="18" charset="0"/>
              </a:rPr>
              <a:t>RISULTATI RAGGIUNTI</a:t>
            </a:r>
            <a:endParaRPr lang="it-IT" dirty="0">
              <a:latin typeface="Palatino Linotype" pitchFamily="18" charset="0"/>
            </a:endParaRPr>
          </a:p>
        </p:txBody>
      </p:sp>
      <p:sp>
        <p:nvSpPr>
          <p:cNvPr id="6" name="Freccia in giù 5"/>
          <p:cNvSpPr/>
          <p:nvPr/>
        </p:nvSpPr>
        <p:spPr>
          <a:xfrm>
            <a:off x="4499992" y="2060848"/>
            <a:ext cx="216024" cy="360040"/>
          </a:xfrm>
          <a:prstGeom prst="downArrow">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7" name="CasellaDiTesto 6"/>
          <p:cNvSpPr txBox="1"/>
          <p:nvPr/>
        </p:nvSpPr>
        <p:spPr>
          <a:xfrm>
            <a:off x="1115617" y="2492896"/>
            <a:ext cx="6984775" cy="4431983"/>
          </a:xfrm>
          <a:prstGeom prst="rect">
            <a:avLst/>
          </a:prstGeom>
          <a:noFill/>
        </p:spPr>
        <p:txBody>
          <a:bodyPr wrap="square" rtlCol="0">
            <a:spAutoFit/>
          </a:bodyPr>
          <a:lstStyle/>
          <a:p>
            <a:pPr marL="285750" indent="-285750">
              <a:buFont typeface="Arial" pitchFamily="34" charset="0"/>
              <a:buChar char="•"/>
            </a:pPr>
            <a:r>
              <a:rPr lang="it-IT" sz="1400" dirty="0" smtClean="0">
                <a:latin typeface="Palatino Linotype" pitchFamily="18" charset="0"/>
              </a:rPr>
              <a:t>Introduzione alla </a:t>
            </a:r>
            <a:r>
              <a:rPr lang="it-IT" sz="1400" dirty="0">
                <a:latin typeface="Palatino Linotype" pitchFamily="18" charset="0"/>
              </a:rPr>
              <a:t>cultura di impresa e all’organizzazione aziendale in diversi settori professionali e </a:t>
            </a:r>
            <a:r>
              <a:rPr lang="it-IT" sz="1400" dirty="0" smtClean="0">
                <a:latin typeface="Palatino Linotype" pitchFamily="18" charset="0"/>
              </a:rPr>
              <a:t>produttivi</a:t>
            </a:r>
            <a:r>
              <a:rPr lang="it-IT" sz="1400" dirty="0">
                <a:latin typeface="Palatino Linotype" pitchFamily="18" charset="0"/>
              </a:rPr>
              <a:t> </a:t>
            </a:r>
            <a:r>
              <a:rPr lang="it-IT" sz="1400" dirty="0" smtClean="0">
                <a:latin typeface="Palatino Linotype" pitchFamily="18" charset="0"/>
              </a:rPr>
              <a:t>;</a:t>
            </a:r>
          </a:p>
          <a:p>
            <a:pPr marL="285750" indent="-285750">
              <a:buFont typeface="Arial" pitchFamily="34" charset="0"/>
              <a:buChar char="•"/>
            </a:pPr>
            <a:r>
              <a:rPr lang="it-IT" sz="1400" dirty="0" smtClean="0">
                <a:latin typeface="Palatino Linotype" pitchFamily="18" charset="0"/>
              </a:rPr>
              <a:t>Trasferimento di conoscenze </a:t>
            </a:r>
            <a:r>
              <a:rPr lang="it-IT" sz="1400" dirty="0">
                <a:latin typeface="Palatino Linotype" pitchFamily="18" charset="0"/>
              </a:rPr>
              <a:t>e competenze acquisite nel percorso di studi </a:t>
            </a:r>
            <a:r>
              <a:rPr lang="it-IT" sz="1400" dirty="0" smtClean="0">
                <a:latin typeface="Palatino Linotype" pitchFamily="18" charset="0"/>
              </a:rPr>
              <a:t> con esperienza </a:t>
            </a:r>
            <a:r>
              <a:rPr lang="it-IT" sz="1400" dirty="0">
                <a:latin typeface="Palatino Linotype" pitchFamily="18" charset="0"/>
              </a:rPr>
              <a:t>diretta in ambiente di lavoro; </a:t>
            </a:r>
          </a:p>
          <a:p>
            <a:pPr marL="285750" lvl="0" indent="-285750">
              <a:buFont typeface="Arial" pitchFamily="34" charset="0"/>
              <a:buChar char="•"/>
            </a:pPr>
            <a:r>
              <a:rPr lang="it-IT" sz="1400" dirty="0" smtClean="0">
                <a:latin typeface="Palatino Linotype" pitchFamily="18" charset="0"/>
              </a:rPr>
              <a:t>sperimentazione </a:t>
            </a:r>
            <a:r>
              <a:rPr lang="it-IT" sz="1400" dirty="0">
                <a:latin typeface="Palatino Linotype" pitchFamily="18" charset="0"/>
              </a:rPr>
              <a:t>di percorsi di apprendimento in </a:t>
            </a:r>
            <a:r>
              <a:rPr lang="it-IT" sz="1400" dirty="0" smtClean="0">
                <a:latin typeface="Palatino Linotype" pitchFamily="18" charset="0"/>
              </a:rPr>
              <a:t>azienda (Learning by </a:t>
            </a:r>
            <a:r>
              <a:rPr lang="it-IT" sz="1400" dirty="0" err="1" smtClean="0">
                <a:latin typeface="Palatino Linotype" pitchFamily="18" charset="0"/>
              </a:rPr>
              <a:t>doing</a:t>
            </a:r>
            <a:r>
              <a:rPr lang="it-IT" sz="1400" dirty="0" smtClean="0">
                <a:latin typeface="Palatino Linotype" pitchFamily="18" charset="0"/>
              </a:rPr>
              <a:t>); </a:t>
            </a:r>
            <a:endParaRPr lang="it-IT" sz="1400" dirty="0">
              <a:latin typeface="Palatino Linotype" pitchFamily="18" charset="0"/>
            </a:endParaRPr>
          </a:p>
          <a:p>
            <a:pPr marL="285750" indent="-285750">
              <a:buFont typeface="Arial" pitchFamily="34" charset="0"/>
              <a:buChar char="•"/>
            </a:pPr>
            <a:r>
              <a:rPr lang="it-IT" sz="1400" dirty="0">
                <a:latin typeface="Palatino Linotype" pitchFamily="18" charset="0"/>
              </a:rPr>
              <a:t>acquisizione di competenze trasversali; </a:t>
            </a:r>
            <a:endParaRPr lang="it-IT" sz="1400" dirty="0" smtClean="0">
              <a:latin typeface="Palatino Linotype" pitchFamily="18" charset="0"/>
            </a:endParaRPr>
          </a:p>
          <a:p>
            <a:pPr marL="285750" indent="-285750">
              <a:buFont typeface="Arial" pitchFamily="34" charset="0"/>
              <a:buChar char="•"/>
            </a:pPr>
            <a:r>
              <a:rPr lang="it-IT" sz="1400" dirty="0">
                <a:latin typeface="Palatino Linotype" pitchFamily="18" charset="0"/>
              </a:rPr>
              <a:t>acquisizione di competenze tecniche spendibili </a:t>
            </a:r>
            <a:r>
              <a:rPr lang="it-IT" sz="1400" dirty="0" smtClean="0">
                <a:latin typeface="Palatino Linotype" pitchFamily="18" charset="0"/>
              </a:rPr>
              <a:t> nel mercato </a:t>
            </a:r>
            <a:r>
              <a:rPr lang="it-IT" sz="1400" dirty="0">
                <a:latin typeface="Palatino Linotype" pitchFamily="18" charset="0"/>
              </a:rPr>
              <a:t>del </a:t>
            </a:r>
            <a:r>
              <a:rPr lang="it-IT" sz="1400" dirty="0" smtClean="0">
                <a:latin typeface="Palatino Linotype" pitchFamily="18" charset="0"/>
              </a:rPr>
              <a:t>lavoro ;</a:t>
            </a:r>
            <a:endParaRPr lang="it-IT" sz="1400" dirty="0">
              <a:latin typeface="Palatino Linotype" pitchFamily="18" charset="0"/>
            </a:endParaRPr>
          </a:p>
          <a:p>
            <a:pPr marL="285750" indent="-285750">
              <a:buFont typeface="Arial" pitchFamily="34" charset="0"/>
              <a:buChar char="•"/>
            </a:pPr>
            <a:r>
              <a:rPr lang="it-IT" sz="1400" dirty="0">
                <a:latin typeface="Palatino Linotype" pitchFamily="18" charset="0"/>
              </a:rPr>
              <a:t>Consapevolezza dell’offerta </a:t>
            </a:r>
            <a:r>
              <a:rPr lang="it-IT" sz="1400" dirty="0" smtClean="0">
                <a:latin typeface="Palatino Linotype" pitchFamily="18" charset="0"/>
              </a:rPr>
              <a:t>formativa e  dello </a:t>
            </a:r>
            <a:r>
              <a:rPr lang="it-IT" sz="1400" dirty="0">
                <a:latin typeface="Palatino Linotype" pitchFamily="18" charset="0"/>
              </a:rPr>
              <a:t>sviluppo culturale, sociale ed economico del territorio</a:t>
            </a:r>
            <a:r>
              <a:rPr lang="it-IT" sz="1400" dirty="0" smtClean="0">
                <a:latin typeface="Palatino Linotype" pitchFamily="18" charset="0"/>
              </a:rPr>
              <a:t>;</a:t>
            </a:r>
          </a:p>
          <a:p>
            <a:pPr marL="285750" indent="-285750">
              <a:buFont typeface="Arial" pitchFamily="34" charset="0"/>
              <a:buChar char="•"/>
            </a:pPr>
            <a:r>
              <a:rPr lang="it-IT" sz="1400" dirty="0" smtClean="0">
                <a:latin typeface="Palatino Linotype" pitchFamily="18" charset="0"/>
              </a:rPr>
              <a:t>Autonomia e spirito di collaborazione  nel lavorare in team ;</a:t>
            </a:r>
          </a:p>
          <a:p>
            <a:pPr marL="285750" indent="-285750">
              <a:buFont typeface="Arial" pitchFamily="34" charset="0"/>
              <a:buChar char="•"/>
            </a:pPr>
            <a:r>
              <a:rPr lang="it-IT" sz="1400" dirty="0" smtClean="0">
                <a:latin typeface="Palatino Linotype" pitchFamily="18" charset="0"/>
              </a:rPr>
              <a:t>Incremento dei risultati nelle discipline curriculari ;</a:t>
            </a:r>
          </a:p>
          <a:p>
            <a:pPr marL="285750" indent="-285750">
              <a:buFont typeface="Arial" pitchFamily="34" charset="0"/>
              <a:buChar char="•"/>
            </a:pPr>
            <a:r>
              <a:rPr lang="it-IT" sz="1400" dirty="0">
                <a:latin typeface="Palatino Linotype" pitchFamily="18" charset="0"/>
              </a:rPr>
              <a:t>Realizzazione di  elaborati del settore di indirizzo ; </a:t>
            </a:r>
          </a:p>
          <a:p>
            <a:pPr marL="285750" indent="-285750">
              <a:buFont typeface="Arial" pitchFamily="34" charset="0"/>
              <a:buChar char="•"/>
            </a:pPr>
            <a:r>
              <a:rPr lang="it-IT" sz="1400" dirty="0" smtClean="0">
                <a:latin typeface="Palatino Linotype" pitchFamily="18" charset="0"/>
              </a:rPr>
              <a:t>Sviluppo </a:t>
            </a:r>
            <a:r>
              <a:rPr lang="it-IT" sz="1400" dirty="0">
                <a:latin typeface="Palatino Linotype" pitchFamily="18" charset="0"/>
              </a:rPr>
              <a:t>di esercitazioni progettuali; </a:t>
            </a:r>
          </a:p>
          <a:p>
            <a:r>
              <a:rPr lang="it-IT" sz="1400" dirty="0" smtClean="0">
                <a:latin typeface="Palatino Linotype" pitchFamily="18" charset="0"/>
              </a:rPr>
              <a:t>              - </a:t>
            </a:r>
            <a:r>
              <a:rPr lang="it-IT" sz="1400" dirty="0">
                <a:latin typeface="Palatino Linotype" pitchFamily="18" charset="0"/>
              </a:rPr>
              <a:t>Utilizzazione  software specifici </a:t>
            </a:r>
          </a:p>
          <a:p>
            <a:r>
              <a:rPr lang="it-IT" sz="1400" dirty="0" smtClean="0">
                <a:latin typeface="Palatino Linotype" pitchFamily="18" charset="0"/>
              </a:rPr>
              <a:t>              </a:t>
            </a:r>
            <a:r>
              <a:rPr lang="it-IT" sz="1400" dirty="0">
                <a:latin typeface="Palatino Linotype" pitchFamily="18" charset="0"/>
              </a:rPr>
              <a:t>-</a:t>
            </a:r>
            <a:r>
              <a:rPr lang="it-IT" sz="1400" dirty="0" smtClean="0">
                <a:latin typeface="Palatino Linotype" pitchFamily="18" charset="0"/>
              </a:rPr>
              <a:t>uso </a:t>
            </a:r>
            <a:r>
              <a:rPr lang="it-IT" sz="1400" dirty="0">
                <a:latin typeface="Palatino Linotype" pitchFamily="18" charset="0"/>
              </a:rPr>
              <a:t>di computer e linguaggi multimediali;</a:t>
            </a:r>
          </a:p>
          <a:p>
            <a:r>
              <a:rPr lang="it-IT" sz="1400" dirty="0">
                <a:latin typeface="Palatino Linotype" pitchFamily="18" charset="0"/>
              </a:rPr>
              <a:t> </a:t>
            </a:r>
            <a:r>
              <a:rPr lang="it-IT" sz="1400" dirty="0" smtClean="0">
                <a:latin typeface="Palatino Linotype" pitchFamily="18" charset="0"/>
              </a:rPr>
              <a:t>             - </a:t>
            </a:r>
            <a:r>
              <a:rPr lang="it-IT" sz="1400" dirty="0">
                <a:latin typeface="Palatino Linotype" pitchFamily="18" charset="0"/>
              </a:rPr>
              <a:t>uso di strumentazione d’ufficio. </a:t>
            </a:r>
            <a:endParaRPr lang="it-IT" sz="1400" dirty="0" smtClean="0">
              <a:latin typeface="Palatino Linotype" pitchFamily="18" charset="0"/>
            </a:endParaRPr>
          </a:p>
          <a:p>
            <a:endParaRPr lang="it-IT" sz="1400" dirty="0">
              <a:latin typeface="Palatino Linotype" pitchFamily="18" charset="0"/>
            </a:endParaRPr>
          </a:p>
          <a:p>
            <a:r>
              <a:rPr lang="it-IT" sz="1100" dirty="0" smtClean="0">
                <a:latin typeface="Arial" pitchFamily="34" charset="0"/>
                <a:cs typeface="Arial" pitchFamily="34" charset="0"/>
              </a:rPr>
              <a:t>SI ALLEGANO GRAFICI RELATIVI AL MONITORAGGIO (INIZIALE E FINALE, FREQUENZA,VOTAZIONI CURRICULARI), ALLE SCHEDE DI OSSERVAZIONE ANTE E POST </a:t>
            </a:r>
            <a:endParaRPr lang="it-IT" sz="1100" dirty="0">
              <a:latin typeface="Arial" pitchFamily="34" charset="0"/>
              <a:cs typeface="Arial" pitchFamily="34" charset="0"/>
            </a:endParaRPr>
          </a:p>
          <a:p>
            <a:pPr marL="285750" indent="-285750">
              <a:buFont typeface="Arial" pitchFamily="34" charset="0"/>
              <a:buChar char="•"/>
            </a:pPr>
            <a:endParaRPr lang="it-IT" sz="1100" dirty="0"/>
          </a:p>
          <a:p>
            <a:pPr marL="285750" indent="-285750">
              <a:buFont typeface="Arial" pitchFamily="34" charset="0"/>
              <a:buChar char="•"/>
            </a:pPr>
            <a:endParaRPr lang="it-IT" sz="1100"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310</TotalTime>
  <Words>1432</Words>
  <Application>Microsoft Office PowerPoint</Application>
  <PresentationFormat>Presentazione su schermo (4:3)</PresentationFormat>
  <Paragraphs>242</Paragraphs>
  <Slides>13</Slides>
  <Notes>0</Notes>
  <HiddenSlides>0</HiddenSlides>
  <MMClips>0</MMClips>
  <ScaleCrop>false</ScaleCrop>
  <HeadingPairs>
    <vt:vector size="4" baseType="variant">
      <vt:variant>
        <vt:lpstr>Tema</vt:lpstr>
      </vt:variant>
      <vt:variant>
        <vt:i4>1</vt:i4>
      </vt:variant>
      <vt:variant>
        <vt:lpstr>Titoli diapositive</vt:lpstr>
      </vt:variant>
      <vt:variant>
        <vt:i4>13</vt:i4>
      </vt:variant>
    </vt:vector>
  </HeadingPairs>
  <TitlesOfParts>
    <vt:vector size="14" baseType="lpstr">
      <vt:lpstr>Tema di Office</vt:lpstr>
      <vt:lpstr>Presentazione standard di PowerPoint</vt:lpstr>
      <vt:lpstr>PERCORSI IN FILIERA</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SNODO FORMATIVO TERRITORIALE LICEO SCIENTIFICO E LINGUISTICO STATALE “GALILEO GALILEI” 00053 CIVITAVECCHIA (RM) – VIA DELL’IMMACOLATA, 4 CODICE IDENTIFICATIVO DEL PROGETTO: 10.8.4.A1-FSEPON-LA-2016-7 FONDO SOCIALE EUROPEO – FSE “PNSD – OPPORTUNITA’ DI CRESCITA PROFESSIONALE”   OBIETTIVO SPECIFICO-10.8-“Diffusione della Società della conoscenza nel mondo della scuola e formazione e adozione  di approcci didattici innovativi” Azione 10.8.4 – Formazione del personale della scuola su tecnologie e approcci metodologici innovativi.</dc:title>
  <dc:creator>Maria</dc:creator>
  <cp:lastModifiedBy>ilaria</cp:lastModifiedBy>
  <cp:revision>94</cp:revision>
  <dcterms:created xsi:type="dcterms:W3CDTF">2018-03-31T08:29:20Z</dcterms:created>
  <dcterms:modified xsi:type="dcterms:W3CDTF">2019-03-04T14:20:47Z</dcterms:modified>
</cp:coreProperties>
</file>