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76" r:id="rId2"/>
    <p:sldMasterId id="2147483948" r:id="rId3"/>
  </p:sldMasterIdLst>
  <p:notesMasterIdLst>
    <p:notesMasterId r:id="rId13"/>
  </p:notesMasterIdLst>
  <p:sldIdLst>
    <p:sldId id="266" r:id="rId4"/>
    <p:sldId id="267" r:id="rId5"/>
    <p:sldId id="258" r:id="rId6"/>
    <p:sldId id="259" r:id="rId7"/>
    <p:sldId id="260" r:id="rId8"/>
    <p:sldId id="262" r:id="rId9"/>
    <p:sldId id="263" r:id="rId10"/>
    <p:sldId id="265" r:id="rId11"/>
    <p:sldId id="264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B"/>
    <a:srgbClr val="FF79FF"/>
    <a:srgbClr val="FF00FF"/>
    <a:srgbClr val="FCE452"/>
    <a:srgbClr val="0C3C12"/>
    <a:srgbClr val="5E0496"/>
    <a:srgbClr val="F6530A"/>
    <a:srgbClr val="04FC57"/>
    <a:srgbClr val="0099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E71A1A-0730-4875-80EC-F9CECBAF8D1D}" type="doc">
      <dgm:prSet loTypeId="urn:microsoft.com/office/officeart/2005/8/layout/chevron1" loCatId="process" qsTypeId="urn:microsoft.com/office/officeart/2005/8/quickstyle/3d1" qsCatId="3D" csTypeId="urn:microsoft.com/office/officeart/2005/8/colors/accent3_2" csCatId="accent3" phldr="1"/>
      <dgm:spPr/>
    </dgm:pt>
    <dgm:pt modelId="{83FFC394-DAE6-4573-8317-80BE7222377C}">
      <dgm:prSet phldrT="[Testo]" custT="1"/>
      <dgm:spPr/>
      <dgm:t>
        <a:bodyPr/>
        <a:lstStyle/>
        <a:p>
          <a:r>
            <a:rPr lang="it-IT" sz="2000" dirty="0"/>
            <a:t>1</a:t>
          </a:r>
          <a:r>
            <a:rPr lang="it-IT" sz="2000" dirty="0">
              <a:latin typeface="Calibri"/>
            </a:rPr>
            <a:t>ª tappa</a:t>
          </a:r>
          <a:endParaRPr lang="it-IT" sz="2000" dirty="0"/>
        </a:p>
      </dgm:t>
    </dgm:pt>
    <dgm:pt modelId="{3707DA8F-62A5-4ECF-9078-DF026040F71F}" type="parTrans" cxnId="{FB604139-D484-4CC8-A5E3-DDF240640ED8}">
      <dgm:prSet/>
      <dgm:spPr/>
      <dgm:t>
        <a:bodyPr/>
        <a:lstStyle/>
        <a:p>
          <a:endParaRPr lang="it-IT"/>
        </a:p>
      </dgm:t>
    </dgm:pt>
    <dgm:pt modelId="{6D3FE536-38AE-403A-AAC0-F45B0901A873}" type="sibTrans" cxnId="{FB604139-D484-4CC8-A5E3-DDF240640ED8}">
      <dgm:prSet/>
      <dgm:spPr/>
      <dgm:t>
        <a:bodyPr/>
        <a:lstStyle/>
        <a:p>
          <a:endParaRPr lang="it-IT"/>
        </a:p>
      </dgm:t>
    </dgm:pt>
    <dgm:pt modelId="{D7506051-7E0D-4EEC-9678-CB22E8580518}" type="pres">
      <dgm:prSet presAssocID="{68E71A1A-0730-4875-80EC-F9CECBAF8D1D}" presName="Name0" presStyleCnt="0">
        <dgm:presLayoutVars>
          <dgm:dir/>
          <dgm:animLvl val="lvl"/>
          <dgm:resizeHandles val="exact"/>
        </dgm:presLayoutVars>
      </dgm:prSet>
      <dgm:spPr/>
    </dgm:pt>
    <dgm:pt modelId="{1B1C379E-DC34-48B4-94E5-EFC52199B7EE}" type="pres">
      <dgm:prSet presAssocID="{83FFC394-DAE6-4573-8317-80BE7222377C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B604139-D484-4CC8-A5E3-DDF240640ED8}" srcId="{68E71A1A-0730-4875-80EC-F9CECBAF8D1D}" destId="{83FFC394-DAE6-4573-8317-80BE7222377C}" srcOrd="0" destOrd="0" parTransId="{3707DA8F-62A5-4ECF-9078-DF026040F71F}" sibTransId="{6D3FE536-38AE-403A-AAC0-F45B0901A873}"/>
    <dgm:cxn modelId="{AB1D6843-FD10-44DC-8693-13DF093F8461}" type="presOf" srcId="{83FFC394-DAE6-4573-8317-80BE7222377C}" destId="{1B1C379E-DC34-48B4-94E5-EFC52199B7EE}" srcOrd="0" destOrd="0" presId="urn:microsoft.com/office/officeart/2005/8/layout/chevron1"/>
    <dgm:cxn modelId="{680A64FB-3B8A-477D-875B-8F3E4F879CE3}" type="presOf" srcId="{68E71A1A-0730-4875-80EC-F9CECBAF8D1D}" destId="{D7506051-7E0D-4EEC-9678-CB22E8580518}" srcOrd="0" destOrd="0" presId="urn:microsoft.com/office/officeart/2005/8/layout/chevron1"/>
    <dgm:cxn modelId="{E399A3D9-9AFF-4EDE-8DA6-8105DC631495}" type="presParOf" srcId="{D7506051-7E0D-4EEC-9678-CB22E8580518}" destId="{1B1C379E-DC34-48B4-94E5-EFC52199B7EE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4A6C48-1D56-4E65-916A-5830A1D54D6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A834A8F-956F-4A8A-8639-8C9661C1D92C}">
      <dgm:prSet phldrT="[Testo]"/>
      <dgm:spPr>
        <a:noFill/>
      </dgm:spPr>
      <dgm:t>
        <a:bodyPr/>
        <a:lstStyle/>
        <a:p>
          <a:r>
            <a:rPr lang="it-IT" dirty="0"/>
            <a:t>3</a:t>
          </a:r>
          <a:r>
            <a:rPr lang="it-IT" dirty="0">
              <a:latin typeface="Calibri"/>
            </a:rPr>
            <a:t>ª Tappa</a:t>
          </a:r>
          <a:endParaRPr lang="it-IT" dirty="0"/>
        </a:p>
      </dgm:t>
    </dgm:pt>
    <dgm:pt modelId="{44DCC671-2C25-4D9B-8944-22221C68F2EA}" type="parTrans" cxnId="{46B6509E-8FD5-4D2C-8705-F997871C6793}">
      <dgm:prSet/>
      <dgm:spPr/>
      <dgm:t>
        <a:bodyPr/>
        <a:lstStyle/>
        <a:p>
          <a:endParaRPr lang="it-IT"/>
        </a:p>
      </dgm:t>
    </dgm:pt>
    <dgm:pt modelId="{7FE41370-FB6B-46EA-AB3E-6731D86DDE65}" type="sibTrans" cxnId="{46B6509E-8FD5-4D2C-8705-F997871C6793}">
      <dgm:prSet/>
      <dgm:spPr/>
      <dgm:t>
        <a:bodyPr/>
        <a:lstStyle/>
        <a:p>
          <a:endParaRPr lang="it-IT"/>
        </a:p>
      </dgm:t>
    </dgm:pt>
    <dgm:pt modelId="{6370704A-0DE9-452E-A37D-F08806848D94}" type="pres">
      <dgm:prSet presAssocID="{594A6C48-1D56-4E65-916A-5830A1D54D6B}" presName="Name0" presStyleCnt="0">
        <dgm:presLayoutVars>
          <dgm:dir/>
          <dgm:animLvl val="lvl"/>
          <dgm:resizeHandles val="exact"/>
        </dgm:presLayoutVars>
      </dgm:prSet>
      <dgm:spPr/>
    </dgm:pt>
    <dgm:pt modelId="{747F9E94-C78F-4FB1-B0A1-A4AD6C3A0D49}" type="pres">
      <dgm:prSet presAssocID="{2A834A8F-956F-4A8A-8639-8C9661C1D92C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6B6509E-8FD5-4D2C-8705-F997871C6793}" srcId="{594A6C48-1D56-4E65-916A-5830A1D54D6B}" destId="{2A834A8F-956F-4A8A-8639-8C9661C1D92C}" srcOrd="0" destOrd="0" parTransId="{44DCC671-2C25-4D9B-8944-22221C68F2EA}" sibTransId="{7FE41370-FB6B-46EA-AB3E-6731D86DDE65}"/>
    <dgm:cxn modelId="{2C70A419-CCBA-48BF-8C5B-C17D2D498EEB}" type="presOf" srcId="{2A834A8F-956F-4A8A-8639-8C9661C1D92C}" destId="{747F9E94-C78F-4FB1-B0A1-A4AD6C3A0D49}" srcOrd="0" destOrd="0" presId="urn:microsoft.com/office/officeart/2005/8/layout/chevron1"/>
    <dgm:cxn modelId="{5F0099BC-E37C-4AAD-A0FF-1AFB5A38AB4B}" type="presOf" srcId="{594A6C48-1D56-4E65-916A-5830A1D54D6B}" destId="{6370704A-0DE9-452E-A37D-F08806848D94}" srcOrd="0" destOrd="0" presId="urn:microsoft.com/office/officeart/2005/8/layout/chevron1"/>
    <dgm:cxn modelId="{E26B35B2-18FC-421A-9C42-BA18E55D717A}" type="presParOf" srcId="{6370704A-0DE9-452E-A37D-F08806848D94}" destId="{747F9E94-C78F-4FB1-B0A1-A4AD6C3A0D49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C379E-DC34-48B4-94E5-EFC52199B7EE}">
      <dsp:nvSpPr>
        <dsp:cNvPr id="0" name=""/>
        <dsp:cNvSpPr/>
      </dsp:nvSpPr>
      <dsp:spPr>
        <a:xfrm>
          <a:off x="0" y="375617"/>
          <a:ext cx="1944216" cy="77768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/>
            <a:t>1</a:t>
          </a:r>
          <a:r>
            <a:rPr lang="it-IT" sz="2000" kern="1200" dirty="0">
              <a:latin typeface="Calibri"/>
            </a:rPr>
            <a:t>ª tappa</a:t>
          </a:r>
          <a:endParaRPr lang="it-IT" sz="2000" kern="1200" dirty="0"/>
        </a:p>
      </dsp:txBody>
      <dsp:txXfrm>
        <a:off x="388843" y="375617"/>
        <a:ext cx="1166530" cy="7776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F9E94-C78F-4FB1-B0A1-A4AD6C3A0D49}">
      <dsp:nvSpPr>
        <dsp:cNvPr id="0" name=""/>
        <dsp:cNvSpPr/>
      </dsp:nvSpPr>
      <dsp:spPr>
        <a:xfrm>
          <a:off x="0" y="269864"/>
          <a:ext cx="2012683" cy="805073"/>
        </a:xfrm>
        <a:prstGeom prst="chevron">
          <a:avLst/>
        </a:prstGeom>
        <a:noFill/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/>
            <a:t>3</a:t>
          </a:r>
          <a:r>
            <a:rPr lang="it-IT" sz="2600" kern="1200" dirty="0">
              <a:latin typeface="Calibri"/>
            </a:rPr>
            <a:t>ª Tappa</a:t>
          </a:r>
          <a:endParaRPr lang="it-IT" sz="2600" kern="1200" dirty="0"/>
        </a:p>
      </dsp:txBody>
      <dsp:txXfrm>
        <a:off x="402537" y="269864"/>
        <a:ext cx="1207610" cy="805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18B48-F1E7-4F3C-A61D-ADAE47BB432F}" type="datetimeFigureOut">
              <a:rPr lang="it-IT" smtClean="0"/>
              <a:t>11/10/2018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C8204-04C0-4674-B2EC-C96AE58D7A9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5591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C8204-04C0-4674-B2EC-C96AE58D7A92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8732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C8204-04C0-4674-B2EC-C96AE58D7A92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7268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C8204-04C0-4674-B2EC-C96AE58D7A92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6275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264D-2481-400D-BA53-44E4E6D72BCB}" type="datetimeFigureOut">
              <a:rPr lang="it-IT" smtClean="0"/>
              <a:t>11/10/2018</a:t>
            </a:fld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A40739-92FF-4B1C-90E0-0F61201C0A47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264D-2481-400D-BA53-44E4E6D72BCB}" type="datetimeFigureOut">
              <a:rPr lang="it-IT" smtClean="0"/>
              <a:t>11/10/2018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0739-92FF-4B1C-90E0-0F61201C0A47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264D-2481-400D-BA53-44E4E6D72BCB}" type="datetimeFigureOut">
              <a:rPr lang="it-IT" smtClean="0"/>
              <a:t>11/10/2018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0739-92FF-4B1C-90E0-0F61201C0A47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264D-2481-400D-BA53-44E4E6D72BCB}" type="datetimeFigureOut">
              <a:rPr lang="it-IT" smtClean="0"/>
              <a:t>11/10/2018</a:t>
            </a:fld>
            <a:endParaRPr lang="it-IT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0739-92FF-4B1C-90E0-0F61201C0A47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264D-2481-400D-BA53-44E4E6D72BCB}" type="datetimeFigureOut">
              <a:rPr lang="it-IT" smtClean="0"/>
              <a:t>11/10/2018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0739-92FF-4B1C-90E0-0F61201C0A47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264D-2481-400D-BA53-44E4E6D72BCB}" type="datetimeFigureOut">
              <a:rPr lang="it-IT" smtClean="0"/>
              <a:t>11/10/2018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0739-92FF-4B1C-90E0-0F61201C0A47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264D-2481-400D-BA53-44E4E6D72BCB}" type="datetimeFigureOut">
              <a:rPr lang="it-IT" smtClean="0"/>
              <a:t>11/10/2018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0739-92FF-4B1C-90E0-0F61201C0A47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264D-2481-400D-BA53-44E4E6D72BCB}" type="datetimeFigureOut">
              <a:rPr lang="it-IT" smtClean="0"/>
              <a:t>11/10/2018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0739-92FF-4B1C-90E0-0F61201C0A47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264D-2481-400D-BA53-44E4E6D72BCB}" type="datetimeFigureOut">
              <a:rPr lang="it-IT" smtClean="0"/>
              <a:t>11/10/2018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0739-92FF-4B1C-90E0-0F61201C0A47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264D-2481-400D-BA53-44E4E6D72BCB}" type="datetimeFigureOut">
              <a:rPr lang="it-IT" smtClean="0"/>
              <a:t>11/10/2018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0739-92FF-4B1C-90E0-0F61201C0A47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264D-2481-400D-BA53-44E4E6D72BCB}" type="datetimeFigureOut">
              <a:rPr lang="it-IT" smtClean="0"/>
              <a:t>11/10/2018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0739-92FF-4B1C-90E0-0F61201C0A47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264D-2481-400D-BA53-44E4E6D72BCB}" type="datetimeFigureOut">
              <a:rPr lang="it-IT" smtClean="0"/>
              <a:t>11/10/2018</a:t>
            </a:fld>
            <a:endParaRPr lang="it-IT" dirty="0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A40739-92FF-4B1C-90E0-0F61201C0A47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264D-2481-400D-BA53-44E4E6D72BCB}" type="datetimeFigureOut">
              <a:rPr lang="it-IT" smtClean="0"/>
              <a:t>11/10/2018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6A40739-92FF-4B1C-90E0-0F61201C0A47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dirty="0"/>
              <a:t>Fare clic sull'icona per inserire un'immagine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264D-2481-400D-BA53-44E4E6D72BCB}" type="datetimeFigureOut">
              <a:rPr lang="it-IT" smtClean="0"/>
              <a:t>11/10/2018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0739-92FF-4B1C-90E0-0F61201C0A47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264D-2481-400D-BA53-44E4E6D72BCB}" type="datetimeFigureOut">
              <a:rPr lang="it-IT" smtClean="0"/>
              <a:t>11/10/2018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0739-92FF-4B1C-90E0-0F61201C0A47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264D-2481-400D-BA53-44E4E6D72BCB}" type="datetimeFigureOut">
              <a:rPr lang="it-IT" smtClean="0"/>
              <a:t>11/10/2018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0739-92FF-4B1C-90E0-0F61201C0A47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264D-2481-400D-BA53-44E4E6D72BCB}" type="datetimeFigureOut">
              <a:rPr lang="it-IT" smtClean="0"/>
              <a:t>11/10/2018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0739-92FF-4B1C-90E0-0F61201C0A47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264D-2481-400D-BA53-44E4E6D72BCB}" type="datetimeFigureOut">
              <a:rPr lang="it-IT" smtClean="0"/>
              <a:t>11/10/2018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0739-92FF-4B1C-90E0-0F61201C0A47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264D-2481-400D-BA53-44E4E6D72BCB}" type="datetimeFigureOut">
              <a:rPr lang="it-IT" smtClean="0"/>
              <a:t>11/10/2018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0739-92FF-4B1C-90E0-0F61201C0A47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264D-2481-400D-BA53-44E4E6D72BCB}" type="datetimeFigureOut">
              <a:rPr lang="it-IT" smtClean="0"/>
              <a:t>11/10/2018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0739-92FF-4B1C-90E0-0F61201C0A47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264D-2481-400D-BA53-44E4E6D72BCB}" type="datetimeFigureOut">
              <a:rPr lang="it-IT" smtClean="0"/>
              <a:t>11/10/2018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0739-92FF-4B1C-90E0-0F61201C0A47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264D-2481-400D-BA53-44E4E6D72BCB}" type="datetimeFigureOut">
              <a:rPr lang="it-IT" smtClean="0"/>
              <a:t>11/10/2018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0739-92FF-4B1C-90E0-0F61201C0A47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264D-2481-400D-BA53-44E4E6D72BCB}" type="datetimeFigureOut">
              <a:rPr lang="it-IT" smtClean="0"/>
              <a:t>11/10/2018</a:t>
            </a:fld>
            <a:endParaRPr lang="it-IT" dirty="0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0739-92FF-4B1C-90E0-0F61201C0A47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264D-2481-400D-BA53-44E4E6D72BCB}" type="datetimeFigureOut">
              <a:rPr lang="it-IT" smtClean="0"/>
              <a:t>11/10/2018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0739-92FF-4B1C-90E0-0F61201C0A47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264D-2481-400D-BA53-44E4E6D72BCB}" type="datetimeFigureOut">
              <a:rPr lang="it-IT" smtClean="0"/>
              <a:t>11/10/2018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0739-92FF-4B1C-90E0-0F61201C0A47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264D-2481-400D-BA53-44E4E6D72BCB}" type="datetimeFigureOut">
              <a:rPr lang="it-IT" smtClean="0"/>
              <a:t>11/10/2018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0739-92FF-4B1C-90E0-0F61201C0A47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264D-2481-400D-BA53-44E4E6D72BCB}" type="datetimeFigureOut">
              <a:rPr lang="it-IT" smtClean="0"/>
              <a:t>11/10/2018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0739-92FF-4B1C-90E0-0F61201C0A47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264D-2481-400D-BA53-44E4E6D72BCB}" type="datetimeFigureOut">
              <a:rPr lang="it-IT" smtClean="0"/>
              <a:t>11/10/2018</a:t>
            </a:fld>
            <a:endParaRPr lang="it-IT" dirty="0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0739-92FF-4B1C-90E0-0F61201C0A47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264D-2481-400D-BA53-44E4E6D72BCB}" type="datetimeFigureOut">
              <a:rPr lang="it-IT" smtClean="0"/>
              <a:t>11/10/2018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6A40739-92FF-4B1C-90E0-0F61201C0A47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264D-2481-400D-BA53-44E4E6D72BCB}" type="datetimeFigureOut">
              <a:rPr lang="it-IT" smtClean="0"/>
              <a:t>11/10/2018</a:t>
            </a:fld>
            <a:endParaRPr lang="it-IT" dirty="0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0739-92FF-4B1C-90E0-0F61201C0A47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264D-2481-400D-BA53-44E4E6D72BCB}" type="datetimeFigureOut">
              <a:rPr lang="it-IT" smtClean="0"/>
              <a:t>11/10/2018</a:t>
            </a:fld>
            <a:endParaRPr lang="it-IT" dirty="0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0739-92FF-4B1C-90E0-0F61201C0A47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264D-2481-400D-BA53-44E4E6D72BCB}" type="datetimeFigureOut">
              <a:rPr lang="it-IT" smtClean="0"/>
              <a:t>11/10/2018</a:t>
            </a:fld>
            <a:endParaRPr lang="it-IT" dirty="0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0739-92FF-4B1C-90E0-0F61201C0A47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dirty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264D-2481-400D-BA53-44E4E6D72BCB}" type="datetimeFigureOut">
              <a:rPr lang="it-IT" smtClean="0"/>
              <a:t>11/10/2018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0739-92FF-4B1C-90E0-0F61201C0A47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4E3264D-2481-400D-BA53-44E4E6D72BCB}" type="datetimeFigureOut">
              <a:rPr lang="it-IT" smtClean="0"/>
              <a:t>11/10/2018</a:t>
            </a:fld>
            <a:endParaRPr lang="it-IT" dirty="0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6A40739-92FF-4B1C-90E0-0F61201C0A47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E3264D-2481-400D-BA53-44E4E6D72BCB}" type="datetimeFigureOut">
              <a:rPr lang="it-IT" smtClean="0"/>
              <a:t>11/10/2018</a:t>
            </a:fld>
            <a:endParaRPr lang="it-IT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A40739-92FF-4B1C-90E0-0F61201C0A47}" type="slidenum">
              <a:rPr lang="it-IT" smtClean="0"/>
              <a:t>‹N›</a:t>
            </a:fld>
            <a:endParaRPr lang="it-IT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4E3264D-2481-400D-BA53-44E4E6D72BCB}" type="datetimeFigureOut">
              <a:rPr lang="it-IT" smtClean="0"/>
              <a:t>11/10/2018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6A40739-92FF-4B1C-90E0-0F61201C0A47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17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6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5.jpeg"/><Relationship Id="rId7" Type="http://schemas.openxmlformats.org/officeDocument/2006/relationships/diagramLayout" Target="../diagrams/layout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Relationship Id="rId6" Type="http://schemas.openxmlformats.org/officeDocument/2006/relationships/diagramData" Target="../diagrams/data2.xml"/><Relationship Id="rId11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microsoft.com/office/2007/relationships/diagramDrawing" Target="../diagrams/drawing2.xml"/><Relationship Id="rId4" Type="http://schemas.openxmlformats.org/officeDocument/2006/relationships/image" Target="../media/image26.jpe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jpe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79710" y="4121154"/>
            <a:ext cx="5065531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Conoscere la realtà </a:t>
            </a:r>
          </a:p>
          <a:p>
            <a:pPr algn="ctr"/>
            <a:r>
              <a:rPr lang="it-IT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aziendale e le </a:t>
            </a:r>
          </a:p>
          <a:p>
            <a:pPr algn="ctr"/>
            <a:r>
              <a:rPr lang="it-IT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Risorse economiche</a:t>
            </a:r>
          </a:p>
          <a:p>
            <a:pPr algn="ctr"/>
            <a:r>
              <a:rPr lang="it-IT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del territorio</a:t>
            </a:r>
          </a:p>
        </p:txBody>
      </p:sp>
      <p:sp>
        <p:nvSpPr>
          <p:cNvPr id="4" name="Fumetto 4 3"/>
          <p:cNvSpPr/>
          <p:nvPr/>
        </p:nvSpPr>
        <p:spPr>
          <a:xfrm>
            <a:off x="268925" y="354844"/>
            <a:ext cx="2088232" cy="1440160"/>
          </a:xfrm>
          <a:prstGeom prst="cloudCallou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Cooperative</a:t>
            </a:r>
          </a:p>
          <a:p>
            <a:pPr algn="ctr"/>
            <a:r>
              <a:rPr lang="it-IT" sz="1400" dirty="0">
                <a:solidFill>
                  <a:schemeClr val="tx1"/>
                </a:solidFill>
              </a:rPr>
              <a:t>Sociali Fuori di zucca e Don Diana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5" name="Fumetto 3 4"/>
          <p:cNvSpPr/>
          <p:nvPr/>
        </p:nvSpPr>
        <p:spPr>
          <a:xfrm>
            <a:off x="251520" y="4725144"/>
            <a:ext cx="2016224" cy="1440160"/>
          </a:xfrm>
          <a:prstGeom prst="wedgeEllipseCallout">
            <a:avLst/>
          </a:prstGeom>
          <a:noFill/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S.R.L: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-Castello di Limatola</a:t>
            </a:r>
          </a:p>
        </p:txBody>
      </p:sp>
      <p:sp>
        <p:nvSpPr>
          <p:cNvPr id="7" name="Fumetto 4 6"/>
          <p:cNvSpPr/>
          <p:nvPr/>
        </p:nvSpPr>
        <p:spPr>
          <a:xfrm>
            <a:off x="6876256" y="4520538"/>
            <a:ext cx="2088232" cy="1644766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rgbClr val="FF00FF"/>
                </a:solidFill>
              </a:rPr>
              <a:t>Ditta individuale</a:t>
            </a:r>
          </a:p>
          <a:p>
            <a:pPr algn="ctr"/>
            <a:r>
              <a:rPr lang="it-IT" sz="1600" dirty="0">
                <a:solidFill>
                  <a:srgbClr val="FF00FF"/>
                </a:solidFill>
              </a:rPr>
              <a:t>Enoteca di Carlo Menale</a:t>
            </a:r>
          </a:p>
        </p:txBody>
      </p:sp>
      <p:sp>
        <p:nvSpPr>
          <p:cNvPr id="9" name="Nuvola 8"/>
          <p:cNvSpPr/>
          <p:nvPr/>
        </p:nvSpPr>
        <p:spPr>
          <a:xfrm>
            <a:off x="6876256" y="236662"/>
            <a:ext cx="2088232" cy="1752177"/>
          </a:xfrm>
          <a:prstGeom prst="cloud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  S.N.C: 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-</a:t>
            </a:r>
            <a:r>
              <a:rPr lang="it-IT" sz="1400" dirty="0">
                <a:solidFill>
                  <a:schemeClr val="tx1"/>
                </a:solidFill>
              </a:rPr>
              <a:t>Pasticceria Pelosi</a:t>
            </a:r>
          </a:p>
          <a:p>
            <a:pPr algn="ctr"/>
            <a:r>
              <a:rPr lang="it-IT" sz="1400" dirty="0">
                <a:solidFill>
                  <a:schemeClr val="tx1"/>
                </a:solidFill>
              </a:rPr>
              <a:t> -Artigianato-calzature </a:t>
            </a:r>
          </a:p>
          <a:p>
            <a:pPr algn="ctr"/>
            <a:r>
              <a:rPr lang="it-IT" sz="1400" dirty="0">
                <a:solidFill>
                  <a:schemeClr val="tx1"/>
                </a:solidFill>
              </a:rPr>
              <a:t>Bosco e fratelli</a:t>
            </a:r>
          </a:p>
        </p:txBody>
      </p:sp>
      <p:sp>
        <p:nvSpPr>
          <p:cNvPr id="6" name="Rettangolo 5"/>
          <p:cNvSpPr/>
          <p:nvPr/>
        </p:nvSpPr>
        <p:spPr>
          <a:xfrm>
            <a:off x="1727489" y="1988840"/>
            <a:ext cx="6003117" cy="2369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CE45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In viaggio tra scuola</a:t>
            </a:r>
          </a:p>
          <a:p>
            <a:pPr algn="ctr"/>
            <a:r>
              <a:rPr lang="it-IT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CE45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e territorio…</a:t>
            </a:r>
          </a:p>
          <a:p>
            <a:pPr algn="ctr"/>
            <a:r>
              <a:rPr lang="it-IT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CE452"/>
                </a:solidFill>
              </a:rPr>
              <a:t>Percorsi per non disperdersi</a:t>
            </a:r>
          </a:p>
          <a:p>
            <a:pPr algn="ctr"/>
            <a:endParaRPr lang="it-IT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225" y="166190"/>
            <a:ext cx="2884500" cy="1617551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491880" y="6381328"/>
            <a:ext cx="2232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Elena Lomasto VBTT</a:t>
            </a:r>
          </a:p>
        </p:txBody>
      </p:sp>
    </p:spTree>
    <p:extLst>
      <p:ext uri="{BB962C8B-B14F-4D97-AF65-F5344CB8AC3E}">
        <p14:creationId xmlns:p14="http://schemas.microsoft.com/office/powerpoint/2010/main" val="3623438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28987" y="188640"/>
            <a:ext cx="7278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Incontri a scuola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8851">
            <a:off x="287673" y="1540369"/>
            <a:ext cx="3789150" cy="21313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" t="245" r="3459" b="31253"/>
          <a:stretch/>
        </p:blipFill>
        <p:spPr>
          <a:xfrm rot="694276">
            <a:off x="4082490" y="3796688"/>
            <a:ext cx="2466595" cy="2333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835" r="60" b="22813"/>
          <a:stretch/>
        </p:blipFill>
        <p:spPr>
          <a:xfrm>
            <a:off x="4468381" y="1444098"/>
            <a:ext cx="2247206" cy="22591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3690">
            <a:off x="6808836" y="4020293"/>
            <a:ext cx="2187590" cy="2146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8" b="37019"/>
          <a:stretch/>
        </p:blipFill>
        <p:spPr>
          <a:xfrm>
            <a:off x="611560" y="4004540"/>
            <a:ext cx="2592288" cy="22305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88"/>
          <a:stretch/>
        </p:blipFill>
        <p:spPr>
          <a:xfrm rot="597865">
            <a:off x="6692513" y="1625516"/>
            <a:ext cx="2283494" cy="21407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4836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45693" y="21162"/>
            <a:ext cx="5786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spc="50" dirty="0">
                <a:ln w="11430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mercialScript BT" panose="03030803040807090C04" pitchFamily="66" charset="0"/>
              </a:rPr>
              <a:t>Castello di Limatola</a:t>
            </a: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806683672"/>
              </p:ext>
            </p:extLst>
          </p:nvPr>
        </p:nvGraphicFramePr>
        <p:xfrm>
          <a:off x="575849" y="836711"/>
          <a:ext cx="1944216" cy="1528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2509216" y="1187497"/>
            <a:ext cx="440216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Il castello…. un luogo non conosciuto.</a:t>
            </a:r>
          </a:p>
          <a:p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Il Comune non ha saputo valorizzare</a:t>
            </a:r>
          </a:p>
          <a:p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un sito medievale,  abbandonandolo e</a:t>
            </a:r>
          </a:p>
          <a:p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cedendolo alla famiglia Sgueglia. Infatti</a:t>
            </a:r>
          </a:p>
          <a:p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il castello è rinato portando al territorio</a:t>
            </a:r>
          </a:p>
          <a:p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turismo e risorse economiche. </a:t>
            </a:r>
          </a:p>
          <a:p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Inoltre con semplici mercati natalizi</a:t>
            </a:r>
          </a:p>
          <a:p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il Comune di Limatola è stato conosciuto</a:t>
            </a:r>
          </a:p>
          <a:p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a livello nazionale, diventando </a:t>
            </a:r>
          </a:p>
          <a:p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così meta attrattiva di turisti italiani </a:t>
            </a:r>
          </a:p>
          <a:p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e stranieri.</a:t>
            </a:r>
          </a:p>
          <a:p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Oggi è una struttura antica ed interessante,</a:t>
            </a:r>
          </a:p>
          <a:p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dove si organizzano eventi, cerimonie e</a:t>
            </a:r>
          </a:p>
          <a:p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 gite scolastiche.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7309">
            <a:off x="143745" y="2991001"/>
            <a:ext cx="2242343" cy="168175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7" b="31262"/>
          <a:stretch/>
        </p:blipFill>
        <p:spPr>
          <a:xfrm rot="1258714">
            <a:off x="6952054" y="2952717"/>
            <a:ext cx="1945303" cy="178176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8127">
            <a:off x="6685891" y="1057035"/>
            <a:ext cx="2239804" cy="167985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1"/>
          <a:stretch/>
        </p:blipFill>
        <p:spPr>
          <a:xfrm rot="20726981">
            <a:off x="5733174" y="4651198"/>
            <a:ext cx="2048725" cy="198122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5949">
            <a:off x="3283421" y="4887964"/>
            <a:ext cx="2311193" cy="173339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7345">
            <a:off x="613948" y="4868192"/>
            <a:ext cx="2555776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61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915816" y="684056"/>
            <a:ext cx="30243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it-IT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mmercialScript BT" panose="03030803040807090C04" pitchFamily="66" charset="0"/>
              </a:rPr>
              <a:t>Napoli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5144"/>
            <a:ext cx="2843808" cy="213285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932" y="1309814"/>
            <a:ext cx="2810068" cy="187220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" y="1464649"/>
            <a:ext cx="2842830" cy="177676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224" y="4748816"/>
            <a:ext cx="2830775" cy="210055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780929"/>
            <a:ext cx="3490124" cy="231252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3165243" y="1700808"/>
            <a:ext cx="28472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Una città spettacolare, </a:t>
            </a:r>
          </a:p>
          <a:p>
            <a:r>
              <a:rPr lang="it-IT" dirty="0">
                <a:latin typeface="Comic Sans MS" panose="030F0702030302020204" pitchFamily="66" charset="0"/>
              </a:rPr>
              <a:t>delicata nella sua cultura</a:t>
            </a:r>
          </a:p>
          <a:p>
            <a:r>
              <a:rPr lang="it-IT" dirty="0">
                <a:latin typeface="Comic Sans MS" panose="030F0702030302020204" pitchFamily="66" charset="0"/>
              </a:rPr>
              <a:t> e splendore.</a:t>
            </a:r>
          </a:p>
        </p:txBody>
      </p:sp>
      <p:sp>
        <p:nvSpPr>
          <p:cNvPr id="10" name="Rettangolo 9"/>
          <p:cNvSpPr/>
          <p:nvPr/>
        </p:nvSpPr>
        <p:spPr>
          <a:xfrm>
            <a:off x="-26641" y="3306998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400" dirty="0">
                <a:latin typeface="Comic Sans MS" panose="030F0702030302020204" pitchFamily="66" charset="0"/>
              </a:rPr>
              <a:t>Una località già conosciuta da noi </a:t>
            </a:r>
          </a:p>
          <a:p>
            <a:r>
              <a:rPr lang="it-IT" sz="1400" dirty="0">
                <a:latin typeface="Comic Sans MS" panose="030F0702030302020204" pitchFamily="66" charset="0"/>
              </a:rPr>
              <a:t>corsisti, ma nonostante ciò </a:t>
            </a:r>
          </a:p>
          <a:p>
            <a:r>
              <a:rPr lang="it-IT" sz="1400" dirty="0">
                <a:latin typeface="Comic Sans MS" panose="030F0702030302020204" pitchFamily="66" charset="0"/>
              </a:rPr>
              <a:t>abbiamo avuto l’opportunità di</a:t>
            </a:r>
          </a:p>
          <a:p>
            <a:r>
              <a:rPr lang="it-IT" sz="1400" dirty="0">
                <a:latin typeface="Comic Sans MS" panose="030F0702030302020204" pitchFamily="66" charset="0"/>
              </a:rPr>
              <a:t>vedere Napoli dal punto di vista</a:t>
            </a:r>
          </a:p>
          <a:p>
            <a:r>
              <a:rPr lang="it-IT" sz="1400" dirty="0">
                <a:latin typeface="Comic Sans MS" panose="030F0702030302020204" pitchFamily="66" charset="0"/>
              </a:rPr>
              <a:t>storico, economico e culturale.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289061" y="3229306"/>
            <a:ext cx="2935419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Comic Sans MS" panose="030F0702030302020204" pitchFamily="66" charset="0"/>
              </a:rPr>
              <a:t>Ess</a:t>
            </a:r>
            <a:r>
              <a:rPr lang="it-IT" sz="1400" dirty="0">
                <a:latin typeface="Comic Sans MS" panose="030F0702030302020204" pitchFamily="66" charset="0"/>
              </a:rPr>
              <a:t>a attrae turisti da tutto </a:t>
            </a:r>
          </a:p>
          <a:p>
            <a:r>
              <a:rPr lang="it-IT" sz="1400" dirty="0">
                <a:latin typeface="Comic Sans MS" panose="030F0702030302020204" pitchFamily="66" charset="0"/>
              </a:rPr>
              <a:t>il mondo grazie alle varie </a:t>
            </a:r>
          </a:p>
          <a:p>
            <a:r>
              <a:rPr lang="it-IT" sz="1400" dirty="0">
                <a:latin typeface="Comic Sans MS" panose="030F0702030302020204" pitchFamily="66" charset="0"/>
              </a:rPr>
              <a:t>strategie di Marketing </a:t>
            </a:r>
          </a:p>
          <a:p>
            <a:r>
              <a:rPr lang="it-IT" sz="1400" dirty="0">
                <a:latin typeface="Comic Sans MS" panose="030F0702030302020204" pitchFamily="66" charset="0"/>
              </a:rPr>
              <a:t>utilizzate, per le sue tradizioni,</a:t>
            </a:r>
          </a:p>
          <a:p>
            <a:r>
              <a:rPr lang="it-IT" sz="1400" dirty="0">
                <a:latin typeface="Comic Sans MS" panose="030F0702030302020204" pitchFamily="66" charset="0"/>
              </a:rPr>
              <a:t>prodotti tipici, risorse artistiche</a:t>
            </a:r>
          </a:p>
          <a:p>
            <a:r>
              <a:rPr lang="it-IT" sz="1400" dirty="0">
                <a:latin typeface="Comic Sans MS" panose="030F0702030302020204" pitchFamily="66" charset="0"/>
              </a:rPr>
              <a:t>e culturali, eventi e festività.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857236" y="5445224"/>
            <a:ext cx="352853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Comic Sans MS" panose="030F0702030302020204" pitchFamily="66" charset="0"/>
              </a:rPr>
              <a:t>I luoghi da noi visitati:</a:t>
            </a:r>
          </a:p>
          <a:p>
            <a:r>
              <a:rPr lang="it-IT" sz="1400" dirty="0">
                <a:latin typeface="Comic Sans MS" panose="030F0702030302020204" pitchFamily="66" charset="0"/>
              </a:rPr>
              <a:t>Spacca Napoli, Toledo, Piazza Dante.</a:t>
            </a:r>
          </a:p>
          <a:p>
            <a:r>
              <a:rPr lang="it-IT" sz="1400" dirty="0">
                <a:latin typeface="Comic Sans MS" panose="030F0702030302020204" pitchFamily="66" charset="0"/>
              </a:rPr>
              <a:t>San Gregorio Armeno, via dei presepi, </a:t>
            </a:r>
          </a:p>
          <a:p>
            <a:r>
              <a:rPr lang="it-IT" sz="1400" dirty="0">
                <a:latin typeface="Comic Sans MS" panose="030F0702030302020204" pitchFamily="66" charset="0"/>
              </a:rPr>
              <a:t>Napoli sotterranea, Piazza del Gesù con </a:t>
            </a:r>
          </a:p>
          <a:p>
            <a:r>
              <a:rPr lang="it-IT" sz="1400" dirty="0">
                <a:latin typeface="Comic Sans MS" panose="030F0702030302020204" pitchFamily="66" charset="0"/>
              </a:rPr>
              <a:t>la sua chiesa «San Giuseppe Moscati»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39552" y="1052736"/>
            <a:ext cx="1115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2</a:t>
            </a:r>
            <a:r>
              <a:rPr lang="it-IT" sz="2000" dirty="0">
                <a:latin typeface="Calibri"/>
              </a:rPr>
              <a:t>ª Tappa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875652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7000">
              <a:srgbClr val="CC7171"/>
            </a:gs>
            <a:gs pos="24000">
              <a:srgbClr val="4C1C1C">
                <a:lumMod val="69000"/>
                <a:lumOff val="31000"/>
              </a:srgbClr>
            </a:gs>
            <a:gs pos="100000">
              <a:srgbClr val="F3F3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709232" y="-99392"/>
            <a:ext cx="5192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3F3BF"/>
                </a:solidFill>
                <a:latin typeface="CommercialScript BT" panose="03030803040807090C04" pitchFamily="66" charset="0"/>
              </a:rPr>
              <a:t>Enoteca</a:t>
            </a:r>
            <a:r>
              <a:rPr lang="it-IT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3F3BF"/>
                </a:solidFill>
                <a:latin typeface="CommercialScript BT" panose="03030803040807090C04" pitchFamily="66" charset="0"/>
              </a:rPr>
              <a:t>  </a:t>
            </a:r>
            <a:r>
              <a:rPr lang="it-IT" sz="54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3F3BF"/>
                </a:solidFill>
                <a:latin typeface="CommercialScript BT" panose="03030803040807090C04" pitchFamily="66" charset="0"/>
              </a:rPr>
              <a:t>di </a:t>
            </a:r>
            <a:r>
              <a:rPr lang="it-IT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3F3BF"/>
                </a:solidFill>
                <a:latin typeface="CommercialScript BT" panose="03030803040807090C04" pitchFamily="66" charset="0"/>
              </a:rPr>
              <a:t> </a:t>
            </a:r>
            <a:r>
              <a:rPr lang="it-IT" sz="54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3F3BF"/>
                </a:solidFill>
                <a:latin typeface="CommercialScript BT" panose="03030803040807090C04" pitchFamily="66" charset="0"/>
              </a:rPr>
              <a:t>Menale</a:t>
            </a:r>
            <a:endParaRPr lang="it-IT" sz="5400" b="1" cap="none" spc="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3F3BF"/>
              </a:solidFill>
              <a:effectLst/>
              <a:latin typeface="CommercialScript BT" panose="03030803040807090C04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7" r="33397"/>
          <a:stretch/>
        </p:blipFill>
        <p:spPr>
          <a:xfrm rot="6330721">
            <a:off x="3441389" y="5130298"/>
            <a:ext cx="1468749" cy="160966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9065">
            <a:off x="2089654" y="3943163"/>
            <a:ext cx="2090689" cy="156801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3454">
            <a:off x="1318062" y="2503092"/>
            <a:ext cx="2070744" cy="155305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2611">
            <a:off x="477459" y="868745"/>
            <a:ext cx="2053109" cy="1539832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5292080" y="823938"/>
            <a:ext cx="360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Comic Sans MS" panose="030F0702030302020204" pitchFamily="66" charset="0"/>
              </a:rPr>
              <a:t>L’enoteca è situata nel centro storico di Aversa, a via Belvedere.</a:t>
            </a:r>
          </a:p>
          <a:p>
            <a:pPr algn="ctr"/>
            <a:r>
              <a:rPr lang="it-IT" dirty="0">
                <a:latin typeface="Comic Sans MS" panose="030F0702030302020204" pitchFamily="66" charset="0"/>
              </a:rPr>
              <a:t>Essa produce il vino ASPRINIO, tipico del territorio aversano. </a:t>
            </a:r>
          </a:p>
          <a:p>
            <a:pPr algn="ctr"/>
            <a:endParaRPr lang="it-IT" dirty="0">
              <a:latin typeface="Comic Sans MS" panose="030F0702030302020204" pitchFamily="66" charset="0"/>
            </a:endParaRPr>
          </a:p>
          <a:p>
            <a:pPr algn="ctr"/>
            <a:r>
              <a:rPr lang="it-IT" dirty="0">
                <a:latin typeface="Comic Sans MS" panose="030F0702030302020204" pitchFamily="66" charset="0"/>
              </a:rPr>
              <a:t>Il vino si propone come punto d'incontro ideale tra  passione, gusto del consumatore, varietà e garanzia dell'offerta, in un'atmosfera cordiale e serena. Esso riposa nelle botti o nei moderni serbatoi. </a:t>
            </a:r>
          </a:p>
          <a:p>
            <a:pPr algn="r"/>
            <a:r>
              <a:rPr lang="it-IT" dirty="0">
                <a:latin typeface="Comic Sans MS" panose="030F0702030302020204" pitchFamily="66" charset="0"/>
              </a:rPr>
              <a:t> </a:t>
            </a:r>
          </a:p>
        </p:txBody>
      </p:sp>
      <p:graphicFrame>
        <p:nvGraphicFramePr>
          <p:cNvPr id="12" name="Diagramma 11"/>
          <p:cNvGraphicFramePr/>
          <p:nvPr>
            <p:extLst>
              <p:ext uri="{D42A27DB-BD31-4B8C-83A1-F6EECF244321}">
                <p14:modId xmlns:p14="http://schemas.microsoft.com/office/powerpoint/2010/main" val="2559666174"/>
              </p:ext>
            </p:extLst>
          </p:nvPr>
        </p:nvGraphicFramePr>
        <p:xfrm>
          <a:off x="3134998" y="874576"/>
          <a:ext cx="2012683" cy="1344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" name="Immagin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551" y="4586106"/>
            <a:ext cx="2304256" cy="200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17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188640"/>
            <a:ext cx="7895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990099"/>
                </a:solidFill>
                <a:latin typeface="Harrington" panose="04040505050A02020702" pitchFamily="82" charset="0"/>
              </a:rPr>
              <a:t>L’artigianato delle scarpe</a:t>
            </a:r>
            <a:endParaRPr lang="it-IT" sz="5400" b="1" cap="none" spc="0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990099"/>
              </a:solidFill>
              <a:effectLst/>
              <a:latin typeface="Harrington" panose="04040505050A02020702" pitchFamily="82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90437" y="981788"/>
            <a:ext cx="7656263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3399FF"/>
                </a:solidFill>
                <a:latin typeface="Comic Sans MS" panose="030F0702030302020204" pitchFamily="66" charset="0"/>
              </a:rPr>
              <a:t>La realizzazione di scarpe si tramanda da</a:t>
            </a:r>
          </a:p>
          <a:p>
            <a:r>
              <a:rPr lang="it-IT" dirty="0">
                <a:solidFill>
                  <a:srgbClr val="3399FF"/>
                </a:solidFill>
                <a:latin typeface="Comic Sans MS" panose="030F0702030302020204" pitchFamily="66" charset="0"/>
              </a:rPr>
              <a:t>una generazione antica, da padre a figlio, </a:t>
            </a:r>
          </a:p>
          <a:p>
            <a:r>
              <a:rPr lang="it-IT" dirty="0">
                <a:solidFill>
                  <a:srgbClr val="3399FF"/>
                </a:solidFill>
                <a:latin typeface="Comic Sans MS" panose="030F0702030302020204" pitchFamily="66" charset="0"/>
              </a:rPr>
              <a:t>Una vera forza della tradizione che vince sul mercato. </a:t>
            </a:r>
          </a:p>
          <a:p>
            <a:r>
              <a:rPr lang="it-IT" dirty="0">
                <a:solidFill>
                  <a:srgbClr val="3399FF"/>
                </a:solidFill>
                <a:latin typeface="Comic Sans MS" panose="030F0702030302020204" pitchFamily="66" charset="0"/>
              </a:rPr>
              <a:t>Però ci hanno spiegato che negli ultimi anni la produzione delle scarpe </a:t>
            </a:r>
          </a:p>
          <a:p>
            <a:r>
              <a:rPr lang="it-IT" dirty="0">
                <a:solidFill>
                  <a:srgbClr val="3399FF"/>
                </a:solidFill>
                <a:latin typeface="Comic Sans MS" panose="030F0702030302020204" pitchFamily="66" charset="0"/>
              </a:rPr>
              <a:t>ha subito un mutamento, infatti</a:t>
            </a:r>
          </a:p>
          <a:p>
            <a:r>
              <a:rPr lang="it-IT" dirty="0">
                <a:solidFill>
                  <a:srgbClr val="3399FF"/>
                </a:solidFill>
                <a:latin typeface="Comic Sans MS" panose="030F0702030302020204" pitchFamily="66" charset="0"/>
              </a:rPr>
              <a:t>non si parla più di artigianato ma di industria.</a:t>
            </a:r>
          </a:p>
          <a:p>
            <a:r>
              <a:rPr lang="it-IT" dirty="0">
                <a:solidFill>
                  <a:srgbClr val="3399FF"/>
                </a:solidFill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4" name="Rettangolo 3"/>
          <p:cNvSpPr/>
          <p:nvPr/>
        </p:nvSpPr>
        <p:spPr>
          <a:xfrm>
            <a:off x="682731" y="5661248"/>
            <a:ext cx="3328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Paese che vai, </a:t>
            </a:r>
          </a:p>
          <a:p>
            <a:r>
              <a:rPr lang="it-IT" dirty="0">
                <a:latin typeface="Comic Sans MS" panose="030F0702030302020204" pitchFamily="66" charset="0"/>
              </a:rPr>
              <a:t>zona dello shopping che trovi</a:t>
            </a:r>
            <a:r>
              <a:rPr lang="it-IT" dirty="0"/>
              <a:t>.</a:t>
            </a:r>
          </a:p>
        </p:txBody>
      </p:sp>
      <p:sp>
        <p:nvSpPr>
          <p:cNvPr id="5" name="Rettangolo 4"/>
          <p:cNvSpPr/>
          <p:nvPr/>
        </p:nvSpPr>
        <p:spPr>
          <a:xfrm>
            <a:off x="4542027" y="274608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rgbClr val="990099"/>
                </a:solidFill>
                <a:latin typeface="Comic Sans MS" panose="030F0702030302020204" pitchFamily="66" charset="0"/>
              </a:rPr>
              <a:t>Aversa può vantare i famosi vicoli detti le “Casarelle”, formata da una serie di negozietti di scarpe, situati all’interno di palazzi e casette (nel centro storico del paese fondato dai normanni).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02" y="3013113"/>
            <a:ext cx="3227475" cy="24206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107" y="4287564"/>
            <a:ext cx="1728192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882" y="4402422"/>
            <a:ext cx="2766053" cy="20745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5733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19672" y="332656"/>
            <a:ext cx="5875519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5400" b="1" cap="all" spc="0" dirty="0">
                <a:solidFill>
                  <a:srgbClr val="C9792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Fuori di zucca</a:t>
            </a:r>
          </a:p>
        </p:txBody>
      </p:sp>
      <p:sp>
        <p:nvSpPr>
          <p:cNvPr id="3" name="Rettangolo 2"/>
          <p:cNvSpPr/>
          <p:nvPr/>
        </p:nvSpPr>
        <p:spPr>
          <a:xfrm>
            <a:off x="4427984" y="16288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Cooperativa sociale che ha valorizzato il territorio promuovendo la cultura del rispetto delle persone e dell’ambiente.</a:t>
            </a:r>
          </a:p>
          <a:p>
            <a:r>
              <a:rPr lang="it-IT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La Fattoria sociale "Fuori di Zucca" è un progetto nato nel 2005 dall'impegno della cooperativa sociale onlus “Un fiore per la Vita”. </a:t>
            </a:r>
            <a:r>
              <a:rPr lang="it-IT" dirty="0">
                <a:solidFill>
                  <a:srgbClr val="C97921"/>
                </a:solidFill>
                <a:latin typeface="Comic Sans MS" panose="030F0702030302020204" pitchFamily="66" charset="0"/>
              </a:rPr>
              <a:t>In essa viene effettuata la coltivazione di prodotti biologici, orientata alla valorizzazione dei prodotti orticoli locali tipici.</a:t>
            </a:r>
          </a:p>
          <a:p>
            <a:endParaRPr lang="it-IT" dirty="0"/>
          </a:p>
          <a:p>
            <a:r>
              <a:rPr lang="it-IT" dirty="0"/>
              <a:t>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628800"/>
            <a:ext cx="3552395" cy="266429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877814"/>
            <a:ext cx="2790600" cy="172603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4748472"/>
            <a:ext cx="3960441" cy="198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83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79FF"/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483768" y="116632"/>
            <a:ext cx="2648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>
                <a:ln>
                  <a:prstDash val="solid"/>
                </a:ln>
                <a:solidFill>
                  <a:srgbClr val="FFFF9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Polacca</a:t>
            </a:r>
          </a:p>
        </p:txBody>
      </p:sp>
      <p:sp>
        <p:nvSpPr>
          <p:cNvPr id="3" name="Rettangolo 2"/>
          <p:cNvSpPr/>
          <p:nvPr/>
        </p:nvSpPr>
        <p:spPr>
          <a:xfrm>
            <a:off x="3782151" y="198852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/>
          </a:p>
          <a:p>
            <a:r>
              <a:rPr lang="it-IT" dirty="0">
                <a:latin typeface="Comic Sans MS" panose="030F0702030302020204" pitchFamily="66" charset="0"/>
              </a:rPr>
              <a:t>Dolce tipico aversano che risale agli inizi del '900, la Polacca rielaborata dalla pasticceria Pelosi, nasce dall'incontro di una soffice pasta a lievitazione naturale con una delicata farcitura di crema e amarene.</a:t>
            </a:r>
          </a:p>
          <a:p>
            <a:endParaRPr lang="it-IT" dirty="0">
              <a:latin typeface="Comic Sans MS" panose="030F0702030302020204" pitchFamily="66" charset="0"/>
            </a:endParaRPr>
          </a:p>
          <a:p>
            <a:pPr algn="r"/>
            <a:endParaRPr lang="it-IT" dirty="0">
              <a:latin typeface="Comic Sans MS" panose="030F0702030302020204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26" y="1700808"/>
            <a:ext cx="3200357" cy="1800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449076"/>
            <a:ext cx="2914184" cy="2185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312511"/>
            <a:ext cx="1183006" cy="11830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sellaDiTesto 8"/>
          <p:cNvSpPr txBox="1"/>
          <p:nvPr/>
        </p:nvSpPr>
        <p:spPr>
          <a:xfrm>
            <a:off x="17405" y="4573847"/>
            <a:ext cx="533511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Ci hanno spiegato che la ricetta  è stata data in </a:t>
            </a:r>
          </a:p>
          <a:p>
            <a:r>
              <a:rPr lang="it-IT" dirty="0">
                <a:latin typeface="Comic Sans MS" panose="030F0702030302020204" pitchFamily="66" charset="0"/>
              </a:rPr>
              <a:t>dono da una suora polacca ad </a:t>
            </a:r>
          </a:p>
          <a:p>
            <a:r>
              <a:rPr lang="it-IT" dirty="0">
                <a:latin typeface="Comic Sans MS" panose="030F0702030302020204" pitchFamily="66" charset="0"/>
              </a:rPr>
              <a:t>un pasticciere in zona che in segno </a:t>
            </a:r>
          </a:p>
          <a:p>
            <a:r>
              <a:rPr lang="it-IT" dirty="0">
                <a:latin typeface="Comic Sans MS" panose="030F0702030302020204" pitchFamily="66" charset="0"/>
              </a:rPr>
              <a:t>di riconoscimento regalò per 50 anni ogni </a:t>
            </a:r>
          </a:p>
          <a:p>
            <a:r>
              <a:rPr lang="it-IT" dirty="0">
                <a:latin typeface="Comic Sans MS" panose="030F0702030302020204" pitchFamily="66" charset="0"/>
              </a:rPr>
              <a:t>domenica questo dolce alle suore.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6834"/>
            <a:ext cx="2862064" cy="2146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524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86808"/>
            <a:ext cx="4864540" cy="2736304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76367" y="476672"/>
            <a:ext cx="33746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La casa Don Diana è un bene </a:t>
            </a:r>
          </a:p>
          <a:p>
            <a:r>
              <a:rPr lang="it-IT" dirty="0">
                <a:latin typeface="Comic Sans MS" panose="030F0702030302020204" pitchFamily="66" charset="0"/>
              </a:rPr>
              <a:t>confiscato alla camorra,</a:t>
            </a:r>
          </a:p>
          <a:p>
            <a:r>
              <a:rPr lang="it-IT" dirty="0">
                <a:latin typeface="Comic Sans MS" panose="030F0702030302020204" pitchFamily="66" charset="0"/>
              </a:rPr>
              <a:t>a Casal di Principe, via Urano. </a:t>
            </a:r>
          </a:p>
          <a:p>
            <a:endParaRPr lang="fr-FR" dirty="0"/>
          </a:p>
        </p:txBody>
      </p:sp>
      <p:sp>
        <p:nvSpPr>
          <p:cNvPr id="3" name="Rettangolo 2"/>
          <p:cNvSpPr/>
          <p:nvPr/>
        </p:nvSpPr>
        <p:spPr>
          <a:xfrm>
            <a:off x="4572000" y="476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Essa è promossa dal Comitato</a:t>
            </a:r>
          </a:p>
          <a:p>
            <a:pPr algn="r"/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Don Diana con la Croce rossa italiana, </a:t>
            </a:r>
          </a:p>
          <a:p>
            <a:pPr algn="r"/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la Rete di comunità e Cittadinanza ed</a:t>
            </a:r>
          </a:p>
          <a:p>
            <a:pPr algn="r"/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 il Comune di Casal di Principe.</a:t>
            </a:r>
          </a:p>
        </p:txBody>
      </p:sp>
      <p:sp>
        <p:nvSpPr>
          <p:cNvPr id="5" name="Rettangolo 4"/>
          <p:cNvSpPr/>
          <p:nvPr/>
        </p:nvSpPr>
        <p:spPr>
          <a:xfrm>
            <a:off x="755576" y="3212976"/>
            <a:ext cx="80258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Museo della resistenza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067944"/>
            <a:ext cx="3096344" cy="257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31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erra">
  <a:themeElements>
    <a:clrScheme name="Personalizzato 6">
      <a:dk1>
        <a:srgbClr val="000000"/>
      </a:dk1>
      <a:lt1>
        <a:srgbClr val="FFFFFF"/>
      </a:lt1>
      <a:dk2>
        <a:srgbClr val="FEF5D4"/>
      </a:dk2>
      <a:lt2>
        <a:srgbClr val="F7C5ED"/>
      </a:lt2>
      <a:accent1>
        <a:srgbClr val="7A7A7A"/>
      </a:accent1>
      <a:accent2>
        <a:srgbClr val="FEE895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410</TotalTime>
  <Words>620</Words>
  <Application>Microsoft Office PowerPoint</Application>
  <PresentationFormat>Presentazione su schermo (4:3)</PresentationFormat>
  <Paragraphs>98</Paragraphs>
  <Slides>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9</vt:i4>
      </vt:variant>
    </vt:vector>
  </HeadingPairs>
  <TitlesOfParts>
    <vt:vector size="12" baseType="lpstr">
      <vt:lpstr>Terra</vt:lpstr>
      <vt:lpstr>Equinozio</vt:lpstr>
      <vt:lpstr>NewsPrint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Windows</dc:creator>
  <cp:lastModifiedBy>ilaria</cp:lastModifiedBy>
  <cp:revision>64</cp:revision>
  <dcterms:created xsi:type="dcterms:W3CDTF">2017-02-16T14:32:56Z</dcterms:created>
  <dcterms:modified xsi:type="dcterms:W3CDTF">2018-10-11T13:47:58Z</dcterms:modified>
</cp:coreProperties>
</file>